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Lst>
  <p:notesMasterIdLst>
    <p:notesMasterId r:id="rId82"/>
  </p:notesMasterIdLst>
  <p:handoutMasterIdLst>
    <p:handoutMasterId r:id="rId83"/>
  </p:handoutMasterIdLst>
  <p:sldIdLst>
    <p:sldId id="790" r:id="rId3"/>
    <p:sldId id="795" r:id="rId4"/>
    <p:sldId id="724" r:id="rId5"/>
    <p:sldId id="260" r:id="rId6"/>
    <p:sldId id="771" r:id="rId7"/>
    <p:sldId id="267" r:id="rId8"/>
    <p:sldId id="263" r:id="rId9"/>
    <p:sldId id="758" r:id="rId10"/>
    <p:sldId id="264" r:id="rId11"/>
    <p:sldId id="759" r:id="rId12"/>
    <p:sldId id="754" r:id="rId13"/>
    <p:sldId id="755" r:id="rId14"/>
    <p:sldId id="762" r:id="rId15"/>
    <p:sldId id="763" r:id="rId16"/>
    <p:sldId id="764" r:id="rId17"/>
    <p:sldId id="760" r:id="rId18"/>
    <p:sldId id="766" r:id="rId19"/>
    <p:sldId id="774" r:id="rId20"/>
    <p:sldId id="767" r:id="rId21"/>
    <p:sldId id="787" r:id="rId22"/>
    <p:sldId id="276" r:id="rId23"/>
    <p:sldId id="789" r:id="rId24"/>
    <p:sldId id="775" r:id="rId25"/>
    <p:sldId id="761" r:id="rId26"/>
    <p:sldId id="769" r:id="rId27"/>
    <p:sldId id="768" r:id="rId28"/>
    <p:sldId id="782" r:id="rId29"/>
    <p:sldId id="784" r:id="rId30"/>
    <p:sldId id="322" r:id="rId31"/>
    <p:sldId id="308" r:id="rId32"/>
    <p:sldId id="323" r:id="rId33"/>
    <p:sldId id="330" r:id="rId34"/>
    <p:sldId id="288" r:id="rId35"/>
    <p:sldId id="785" r:id="rId36"/>
    <p:sldId id="788" r:id="rId37"/>
    <p:sldId id="783" r:id="rId38"/>
    <p:sldId id="776" r:id="rId39"/>
    <p:sldId id="777" r:id="rId40"/>
    <p:sldId id="779" r:id="rId41"/>
    <p:sldId id="778" r:id="rId42"/>
    <p:sldId id="780" r:id="rId43"/>
    <p:sldId id="770" r:id="rId44"/>
    <p:sldId id="772" r:id="rId45"/>
    <p:sldId id="791" r:id="rId46"/>
    <p:sldId id="796" r:id="rId47"/>
    <p:sldId id="725" r:id="rId48"/>
    <p:sldId id="726" r:id="rId49"/>
    <p:sldId id="728" r:id="rId50"/>
    <p:sldId id="729" r:id="rId51"/>
    <p:sldId id="271" r:id="rId52"/>
    <p:sldId id="272" r:id="rId53"/>
    <p:sldId id="731" r:id="rId54"/>
    <p:sldId id="732" r:id="rId55"/>
    <p:sldId id="730" r:id="rId56"/>
    <p:sldId id="733" r:id="rId57"/>
    <p:sldId id="734" r:id="rId58"/>
    <p:sldId id="735" r:id="rId59"/>
    <p:sldId id="736" r:id="rId60"/>
    <p:sldId id="737" r:id="rId61"/>
    <p:sldId id="738" r:id="rId62"/>
    <p:sldId id="739" r:id="rId63"/>
    <p:sldId id="740" r:id="rId64"/>
    <p:sldId id="741" r:id="rId65"/>
    <p:sldId id="742" r:id="rId66"/>
    <p:sldId id="743" r:id="rId67"/>
    <p:sldId id="744" r:id="rId68"/>
    <p:sldId id="745" r:id="rId69"/>
    <p:sldId id="746" r:id="rId70"/>
    <p:sldId id="747" r:id="rId71"/>
    <p:sldId id="748" r:id="rId72"/>
    <p:sldId id="749" r:id="rId73"/>
    <p:sldId id="750" r:id="rId74"/>
    <p:sldId id="792" r:id="rId75"/>
    <p:sldId id="752" r:id="rId76"/>
    <p:sldId id="753" r:id="rId77"/>
    <p:sldId id="793" r:id="rId78"/>
    <p:sldId id="794" r:id="rId79"/>
    <p:sldId id="756" r:id="rId80"/>
    <p:sldId id="751" r:id="rId8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20" autoAdjust="0"/>
    <p:restoredTop sz="87232" autoAdjust="0"/>
  </p:normalViewPr>
  <p:slideViewPr>
    <p:cSldViewPr>
      <p:cViewPr varScale="1">
        <p:scale>
          <a:sx n="113" d="100"/>
          <a:sy n="113" d="100"/>
        </p:scale>
        <p:origin x="1866" y="114"/>
      </p:cViewPr>
      <p:guideLst>
        <p:guide orient="horz" pos="2160"/>
        <p:guide pos="2880"/>
      </p:guideLst>
    </p:cSldViewPr>
  </p:slideViewPr>
  <p:notesTextViewPr>
    <p:cViewPr>
      <p:scale>
        <a:sx n="1" d="1"/>
        <a:sy n="1" d="1"/>
      </p:scale>
      <p:origin x="0" y="0"/>
    </p:cViewPr>
  </p:notesTextViewPr>
  <p:notesViewPr>
    <p:cSldViewPr>
      <p:cViewPr varScale="1">
        <p:scale>
          <a:sx n="86" d="100"/>
          <a:sy n="86" d="100"/>
        </p:scale>
        <p:origin x="-576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56290C-B1FC-4A1C-98E0-DC4E7DD16468}" type="datetimeFigureOut">
              <a:rPr lang="zh-CN" altLang="en-US" smtClean="0"/>
              <a:t>2019/6/30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807D8E-17BE-4791-8295-255D7E659B3E}" type="slidenum">
              <a:rPr lang="zh-CN" altLang="en-US" smtClean="0"/>
              <a:t>‹#›</a:t>
            </a:fld>
            <a:endParaRPr lang="zh-CN" altLang="en-US"/>
          </a:p>
        </p:txBody>
      </p:sp>
    </p:spTree>
    <p:extLst>
      <p:ext uri="{BB962C8B-B14F-4D97-AF65-F5344CB8AC3E}">
        <p14:creationId xmlns:p14="http://schemas.microsoft.com/office/powerpoint/2010/main" val="4180256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2BA3B9-93CC-42C3-B55A-CB40FB350A80}" type="datetimeFigureOut">
              <a:rPr lang="zh-CN" altLang="en-US" smtClean="0"/>
              <a:t>2019/6/30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21AF1A-0D4F-4F39-AD45-714687F28907}" type="slidenum">
              <a:rPr lang="zh-CN" altLang="en-US" smtClean="0"/>
              <a:t>‹#›</a:t>
            </a:fld>
            <a:endParaRPr lang="zh-CN" altLang="en-US"/>
          </a:p>
        </p:txBody>
      </p:sp>
    </p:spTree>
    <p:extLst>
      <p:ext uri="{BB962C8B-B14F-4D97-AF65-F5344CB8AC3E}">
        <p14:creationId xmlns:p14="http://schemas.microsoft.com/office/powerpoint/2010/main" val="3234966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rxiv.org/abs/1511.0543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人類的惡意</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4</a:t>
            </a:fld>
            <a:endParaRPr lang="zh-TW" altLang="en-US"/>
          </a:p>
        </p:txBody>
      </p:sp>
    </p:spTree>
    <p:extLst>
      <p:ext uri="{BB962C8B-B14F-4D97-AF65-F5344CB8AC3E}">
        <p14:creationId xmlns:p14="http://schemas.microsoft.com/office/powerpoint/2010/main" val="151051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tench</a:t>
            </a:r>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21</a:t>
            </a:fld>
            <a:endParaRPr lang="zh-TW" altLang="en-US"/>
          </a:p>
        </p:txBody>
      </p:sp>
    </p:spTree>
    <p:extLst>
      <p:ext uri="{BB962C8B-B14F-4D97-AF65-F5344CB8AC3E}">
        <p14:creationId xmlns:p14="http://schemas.microsoft.com/office/powerpoint/2010/main" val="3710691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這表示對抗例的存在來自於 </a:t>
            </a:r>
            <a:r>
              <a:rPr lang="en-US" altLang="zh-TW" dirty="0"/>
              <a:t>decision boundary </a:t>
            </a:r>
            <a:r>
              <a:rPr lang="zh-TW" altLang="en-US" dirty="0"/>
              <a:t>的幾何性質，所以這也解釋了 </a:t>
            </a:r>
            <a:r>
              <a:rPr lang="en-US" altLang="zh-TW" dirty="0"/>
              <a:t>transferability</a:t>
            </a:r>
            <a:r>
              <a:rPr lang="zh-TW" altLang="en-US" dirty="0"/>
              <a:t>。</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28</a:t>
            </a:fld>
            <a:endParaRPr lang="zh-TW" altLang="en-US"/>
          </a:p>
        </p:txBody>
      </p:sp>
    </p:spTree>
    <p:extLst>
      <p:ext uri="{BB962C8B-B14F-4D97-AF65-F5344CB8AC3E}">
        <p14:creationId xmlns:p14="http://schemas.microsoft.com/office/powerpoint/2010/main" val="815451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Feature squeezing</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https://github.com/uvasrg/FeatureSqueezing</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https://evademl.org/</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29</a:t>
            </a:fld>
            <a:endParaRPr lang="zh-TW" altLang="en-US"/>
          </a:p>
        </p:txBody>
      </p:sp>
    </p:spTree>
    <p:extLst>
      <p:ext uri="{BB962C8B-B14F-4D97-AF65-F5344CB8AC3E}">
        <p14:creationId xmlns:p14="http://schemas.microsoft.com/office/powerpoint/2010/main" val="2478471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注意</a:t>
            </a:r>
            <a:r>
              <a:rPr lang="en-US" altLang="zh-TW" dirty="0"/>
              <a:t>:</a:t>
            </a:r>
            <a:r>
              <a:rPr lang="zh-TW" altLang="en-US" dirty="0"/>
              <a:t> 不同的找漏洞方法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Special augmentation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Adversarial training</a:t>
            </a:r>
            <a:r>
              <a:rPr lang="zh-TW" altLang="en-US" dirty="0"/>
              <a:t>（</a:t>
            </a:r>
            <a:r>
              <a:rPr lang="en-US" altLang="zh-TW" dirty="0" err="1">
                <a:hlinkClick r:id="rId3"/>
              </a:rPr>
              <a:t>Shaham</a:t>
            </a:r>
            <a:r>
              <a:rPr lang="en-US" altLang="zh-TW" dirty="0">
                <a:hlinkClick r:id="rId3"/>
              </a:rPr>
              <a:t> et al</a:t>
            </a:r>
            <a:r>
              <a:rPr lang="zh-TW" altLang="en-US" dirty="0">
                <a:hlinkClick r:id="rId3"/>
              </a:rPr>
              <a:t>（</a:t>
            </a:r>
            <a:r>
              <a:rPr lang="en-US" altLang="zh-TW" dirty="0">
                <a:hlinkClick r:id="rId3"/>
              </a:rPr>
              <a:t>2015</a:t>
            </a:r>
            <a:r>
              <a:rPr lang="zh-TW" altLang="en-US" dirty="0">
                <a:hlinkClick r:id="rId3"/>
              </a:rPr>
              <a:t>）</a:t>
            </a:r>
            <a:r>
              <a:rPr lang="en-US" altLang="zh-TW" dirty="0"/>
              <a:t>[6]</a:t>
            </a:r>
            <a:r>
              <a:rPr lang="zh-TW" altLang="en-US" dirty="0"/>
              <a:t>）：產生對抗例用來訓練 </a:t>
            </a:r>
            <a:r>
              <a:rPr lang="en-US" altLang="zh-TW" dirty="0"/>
              <a:t>model</a:t>
            </a:r>
            <a:r>
              <a:rPr lang="zh-TW" altLang="en-US" dirty="0"/>
              <a:t>，減少 </a:t>
            </a:r>
            <a:r>
              <a:rPr lang="en-US" altLang="zh-TW" dirty="0"/>
              <a:t>perturbation </a:t>
            </a:r>
            <a:r>
              <a:rPr lang="zh-TW" altLang="en-US" dirty="0"/>
              <a:t>造成的改變。這樣訓練過後的 </a:t>
            </a:r>
            <a:r>
              <a:rPr lang="en-US" altLang="zh-TW" dirty="0"/>
              <a:t>model </a:t>
            </a:r>
            <a:r>
              <a:rPr lang="zh-TW" altLang="en-US" dirty="0"/>
              <a:t>局部較穩定，不容易再找出對抗例。</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C8D1748-D35A-45EF-8153-4A0F890FE753}" type="slidenum">
              <a:rPr lang="zh-TW" altLang="en-US" smtClean="0"/>
              <a:t>33</a:t>
            </a:fld>
            <a:endParaRPr lang="zh-TW" altLang="en-US"/>
          </a:p>
        </p:txBody>
      </p:sp>
    </p:spTree>
    <p:extLst>
      <p:ext uri="{BB962C8B-B14F-4D97-AF65-F5344CB8AC3E}">
        <p14:creationId xmlns:p14="http://schemas.microsoft.com/office/powerpoint/2010/main" val="120030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62200"/>
            <a:ext cx="77724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03" y="0"/>
                </a:lnTo>
                <a:lnTo>
                  <a:pt x="503"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
        <p:nvSpPr>
          <p:cNvPr id="21506" name="Rectangle 2"/>
          <p:cNvSpPr>
            <a:spLocks noGrp="1" noChangeArrowheads="1"/>
          </p:cNvSpPr>
          <p:nvPr>
            <p:ph type="ctrTitle"/>
          </p:nvPr>
        </p:nvSpPr>
        <p:spPr>
          <a:xfrm>
            <a:off x="685800" y="990600"/>
            <a:ext cx="7772400" cy="1371600"/>
          </a:xfrm>
        </p:spPr>
        <p:txBody>
          <a:bodyPr/>
          <a:lstStyle>
            <a:lvl1pPr>
              <a:defRPr sz="4400"/>
            </a:lvl1pPr>
          </a:lstStyle>
          <a:p>
            <a:r>
              <a:rPr lang="zh-CN" altLang="en-US" dirty="0"/>
              <a:t>单击此处编辑母版标题样式</a:t>
            </a:r>
          </a:p>
        </p:txBody>
      </p:sp>
      <p:sp>
        <p:nvSpPr>
          <p:cNvPr id="21507" name="Rectangle 3"/>
          <p:cNvSpPr>
            <a:spLocks noGrp="1" noChangeArrowheads="1"/>
          </p:cNvSpPr>
          <p:nvPr>
            <p:ph type="subTitle" idx="1"/>
          </p:nvPr>
        </p:nvSpPr>
        <p:spPr>
          <a:xfrm>
            <a:off x="1027113" y="4445000"/>
            <a:ext cx="7010400" cy="1252538"/>
          </a:xfrm>
        </p:spPr>
        <p:txBody>
          <a:bodyPr/>
          <a:lstStyle>
            <a:lvl1pPr marL="0" indent="0" algn="ctr">
              <a:buFont typeface="Wingdings" pitchFamily="2" charset="2"/>
              <a:buNone/>
              <a:defRPr sz="1800"/>
            </a:lvl1pPr>
          </a:lstStyle>
          <a:p>
            <a:r>
              <a:rPr lang="zh-CN" altLang="en-US" dirty="0"/>
              <a:t>单击此处编辑母版副标题样式</a:t>
            </a:r>
          </a:p>
        </p:txBody>
      </p:sp>
      <p:sp>
        <p:nvSpPr>
          <p:cNvPr id="5" name="矩形 4"/>
          <p:cNvSpPr/>
          <p:nvPr userDrawn="1"/>
        </p:nvSpPr>
        <p:spPr>
          <a:xfrm>
            <a:off x="1835696" y="6516884"/>
            <a:ext cx="5681363" cy="276999"/>
          </a:xfrm>
          <a:prstGeom prst="rect">
            <a:avLst/>
          </a:prstGeom>
        </p:spPr>
        <p:txBody>
          <a:bodyPr wrap="none">
            <a:spAutoFit/>
          </a:bodyPr>
          <a:lstStyle/>
          <a:p>
            <a:r>
              <a:rPr lang="zh-CN" altLang="en-US" sz="1200" dirty="0">
                <a:solidFill>
                  <a:sysClr val="windowText" lastClr="000000"/>
                </a:solidFill>
                <a:latin typeface="Times New Roman" pitchFamily="18" charset="0"/>
                <a:cs typeface="Times New Roman" pitchFamily="18" charset="0"/>
              </a:rPr>
              <a:t>本</a:t>
            </a:r>
            <a:r>
              <a:rPr lang="en-US" altLang="zh-CN" sz="1200" dirty="0" err="1">
                <a:solidFill>
                  <a:sysClr val="windowText" lastClr="000000"/>
                </a:solidFill>
                <a:latin typeface="Times New Roman" pitchFamily="18" charset="0"/>
                <a:cs typeface="Times New Roman" pitchFamily="18" charset="0"/>
              </a:rPr>
              <a:t>PPT</a:t>
            </a:r>
            <a:r>
              <a:rPr lang="zh-CN" altLang="en-US" sz="1200" dirty="0">
                <a:solidFill>
                  <a:sysClr val="windowText" lastClr="000000"/>
                </a:solidFill>
                <a:latin typeface="Times New Roman" pitchFamily="18" charset="0"/>
                <a:cs typeface="Times New Roman" pitchFamily="18" charset="0"/>
              </a:rPr>
              <a:t>仅用于教学目的，大量内容来自互联网，未指明引用处请见谅，请勿分发！</a:t>
            </a:r>
          </a:p>
        </p:txBody>
      </p:sp>
    </p:spTree>
    <p:extLst>
      <p:ext uri="{BB962C8B-B14F-4D97-AF65-F5344CB8AC3E}">
        <p14:creationId xmlns:p14="http://schemas.microsoft.com/office/powerpoint/2010/main" val="3032641335"/>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DB2B7C7-FC46-47E9-9DC1-A957972167BE}"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07593932"/>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5" y="304800"/>
            <a:ext cx="200818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76925"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111C8655-ED8D-4CEC-B14F-67E656210838}"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50353974"/>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304804"/>
            <a:ext cx="7993062" cy="963613"/>
          </a:xfrm>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566738" y="1484316"/>
            <a:ext cx="39243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1484313"/>
            <a:ext cx="3924300" cy="2190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3438" y="3827464"/>
            <a:ext cx="3924300" cy="2192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8"/>
          <p:cNvSpPr>
            <a:spLocks noGrp="1" noChangeArrowheads="1"/>
          </p:cNvSpPr>
          <p:nvPr>
            <p:ph type="sldNum" sz="quarter" idx="12"/>
          </p:nvPr>
        </p:nvSpPr>
        <p:spPr>
          <a:ln/>
        </p:spPr>
        <p:txBody>
          <a:bodyPr/>
          <a:lstStyle>
            <a:lvl1pPr>
              <a:defRPr/>
            </a:lvl1pPr>
          </a:lstStyle>
          <a:p>
            <a:pPr>
              <a:defRPr/>
            </a:pPr>
            <a:fld id="{6FBB4CC9-100A-4341-9A14-7623F9051ED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349997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593366"/>
            <a:ext cx="8520599" cy="763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0" name="Shape 20"/>
          <p:cNvSpPr txBox="1">
            <a:spLocks noGrp="1"/>
          </p:cNvSpPr>
          <p:nvPr>
            <p:ph type="body" idx="1"/>
          </p:nvPr>
        </p:nvSpPr>
        <p:spPr>
          <a:xfrm>
            <a:off x="311700" y="1536633"/>
            <a:ext cx="8520599" cy="4555199"/>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72457" y="6217622"/>
            <a:ext cx="548699" cy="524699"/>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
        <p:nvSpPr>
          <p:cNvPr id="22" name="Shape 22"/>
          <p:cNvSpPr txBox="1"/>
          <p:nvPr/>
        </p:nvSpPr>
        <p:spPr>
          <a:xfrm>
            <a:off x="2201850" y="6177125"/>
            <a:ext cx="5190899" cy="605700"/>
          </a:xfrm>
          <a:prstGeom prst="rect">
            <a:avLst/>
          </a:prstGeom>
          <a:noFill/>
          <a:ln>
            <a:noFill/>
          </a:ln>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39640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25"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457200" y="1577340"/>
            <a:ext cx="397764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44" b="0" i="0">
                <a:solidFill>
                  <a:schemeClr val="tx1"/>
                </a:solidFill>
                <a:latin typeface="Euclid"/>
                <a:cs typeface="Euclid"/>
              </a:defRPr>
            </a:lvl1pPr>
          </a:lstStyle>
          <a:p>
            <a:pPr marL="8929"/>
            <a:r>
              <a:rPr lang="en-US" spc="-7"/>
              <a:t>(G</a:t>
            </a:r>
            <a:r>
              <a:rPr lang="en-US" spc="14"/>
              <a:t>o</a:t>
            </a:r>
            <a:r>
              <a:rPr lang="en-US" spc="21"/>
              <a:t>o</a:t>
            </a:r>
            <a:r>
              <a:rPr lang="en-US" spc="-4"/>
              <a:t>dfell</a:t>
            </a:r>
            <a:r>
              <a:rPr lang="en-US" spc="-32"/>
              <a:t>o</a:t>
            </a:r>
            <a:r>
              <a:rPr lang="en-US"/>
              <a:t>w </a:t>
            </a:r>
            <a:r>
              <a:rPr lang="en-US" spc="-7"/>
              <a:t>2016)</a:t>
            </a:r>
            <a:endParaRPr lang="en-US" spc="-7"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4235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62200"/>
            <a:ext cx="77724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03" y="0"/>
                </a:lnTo>
                <a:lnTo>
                  <a:pt x="503"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
        <p:nvSpPr>
          <p:cNvPr id="21506" name="Rectangle 2"/>
          <p:cNvSpPr>
            <a:spLocks noGrp="1" noChangeArrowheads="1"/>
          </p:cNvSpPr>
          <p:nvPr>
            <p:ph type="ctrTitle"/>
          </p:nvPr>
        </p:nvSpPr>
        <p:spPr>
          <a:xfrm>
            <a:off x="685800" y="990600"/>
            <a:ext cx="7772400" cy="1371600"/>
          </a:xfrm>
        </p:spPr>
        <p:txBody>
          <a:bodyPr/>
          <a:lstStyle>
            <a:lvl1pPr>
              <a:defRPr sz="4400"/>
            </a:lvl1pPr>
          </a:lstStyle>
          <a:p>
            <a:r>
              <a:rPr lang="zh-CN" altLang="en-US" dirty="0"/>
              <a:t>单击此处编辑母版标题样式</a:t>
            </a:r>
          </a:p>
        </p:txBody>
      </p:sp>
      <p:sp>
        <p:nvSpPr>
          <p:cNvPr id="21507" name="Rectangle 3"/>
          <p:cNvSpPr>
            <a:spLocks noGrp="1" noChangeArrowheads="1"/>
          </p:cNvSpPr>
          <p:nvPr>
            <p:ph type="subTitle" idx="1"/>
          </p:nvPr>
        </p:nvSpPr>
        <p:spPr>
          <a:xfrm>
            <a:off x="1027113" y="4445000"/>
            <a:ext cx="7010400" cy="1252538"/>
          </a:xfrm>
        </p:spPr>
        <p:txBody>
          <a:bodyPr/>
          <a:lstStyle>
            <a:lvl1pPr marL="0" indent="0" algn="ctr">
              <a:buFont typeface="Wingdings" pitchFamily="2" charset="2"/>
              <a:buNone/>
              <a:defRPr sz="1800"/>
            </a:lvl1pPr>
          </a:lstStyle>
          <a:p>
            <a:r>
              <a:rPr lang="zh-CN" altLang="en-US" dirty="0"/>
              <a:t>单击此处编辑母版副标题样式</a:t>
            </a:r>
          </a:p>
        </p:txBody>
      </p:sp>
      <p:sp>
        <p:nvSpPr>
          <p:cNvPr id="6" name="矩形 5">
            <a:extLst>
              <a:ext uri="{FF2B5EF4-FFF2-40B4-BE49-F238E27FC236}">
                <a16:creationId xmlns:a16="http://schemas.microsoft.com/office/drawing/2014/main" id="{35D52AD2-C959-477E-BC82-2EC6C5D6EAAE}"/>
              </a:ext>
            </a:extLst>
          </p:cNvPr>
          <p:cNvSpPr/>
          <p:nvPr userDrawn="1"/>
        </p:nvSpPr>
        <p:spPr>
          <a:xfrm>
            <a:off x="0" y="6516884"/>
            <a:ext cx="9144000" cy="276999"/>
          </a:xfrm>
          <a:prstGeom prst="rect">
            <a:avLst/>
          </a:prstGeom>
        </p:spPr>
        <p:txBody>
          <a:bodyPr wrap="square">
            <a:spAutoFit/>
          </a:bodyPr>
          <a:lstStyle/>
          <a:p>
            <a:pPr algn="ctr"/>
            <a:r>
              <a:rPr lang="en-US" altLang="zh-CN" sz="1200" dirty="0">
                <a:solidFill>
                  <a:sysClr val="windowText" lastClr="000000"/>
                </a:solidFill>
                <a:latin typeface="Arial Narrow" panose="020B0606020202030204" pitchFamily="34" charset="0"/>
                <a:cs typeface="Times New Roman" pitchFamily="18" charset="0"/>
              </a:rPr>
              <a:t>This slides can be used for educational purposes only. Most contents are from the Internet. Please do not distribute!</a:t>
            </a:r>
            <a:endParaRPr lang="zh-CN" altLang="en-US" sz="1200" dirty="0">
              <a:solidFill>
                <a:sysClr val="windowText" lastClr="000000"/>
              </a:solidFill>
              <a:latin typeface="Arial Narrow" panose="020B0606020202030204" pitchFamily="34" charset="0"/>
              <a:cs typeface="Times New Roman" pitchFamily="18" charset="0"/>
            </a:endParaRPr>
          </a:p>
        </p:txBody>
      </p:sp>
    </p:spTree>
    <p:extLst>
      <p:ext uri="{BB962C8B-B14F-4D97-AF65-F5344CB8AC3E}">
        <p14:creationId xmlns:p14="http://schemas.microsoft.com/office/powerpoint/2010/main" val="1594674607"/>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DD9482A-3D2D-4244-B45B-4D0BCC81DD2A}"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10745622"/>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789040"/>
            <a:ext cx="7772400" cy="648076"/>
          </a:xfrm>
        </p:spPr>
        <p:txBody>
          <a:bodyPr anchor="t"/>
          <a:lstStyle>
            <a:lvl1pPr algn="l">
              <a:defRPr sz="3600" b="1" cap="none" baseline="0"/>
            </a:lvl1pPr>
          </a:lstStyle>
          <a:p>
            <a:r>
              <a:rPr lang="zh-CN" altLang="en-US" dirty="0"/>
              <a:t>单击此处编辑母版标题样式</a:t>
            </a:r>
          </a:p>
        </p:txBody>
      </p:sp>
      <p:sp>
        <p:nvSpPr>
          <p:cNvPr id="3" name="文本占位符 2"/>
          <p:cNvSpPr>
            <a:spLocks noGrp="1"/>
          </p:cNvSpPr>
          <p:nvPr>
            <p:ph type="body" idx="1"/>
          </p:nvPr>
        </p:nvSpPr>
        <p:spPr>
          <a:xfrm>
            <a:off x="722313" y="4546653"/>
            <a:ext cx="7772400" cy="682547"/>
          </a:xfrm>
        </p:spPr>
        <p:txBody>
          <a:bodyPr anchor="b"/>
          <a:lstStyle>
            <a:lvl1pPr marL="0" indent="0">
              <a:buNone/>
              <a:defRPr sz="16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AutoShape 4"/>
          <p:cNvSpPr>
            <a:spLocks noChangeArrowheads="1"/>
          </p:cNvSpPr>
          <p:nvPr userDrawn="1"/>
        </p:nvSpPr>
        <p:spPr bwMode="auto">
          <a:xfrm>
            <a:off x="609600" y="4437116"/>
            <a:ext cx="7958138"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99" y="0"/>
                </a:lnTo>
                <a:lnTo>
                  <a:pt x="599"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Tree>
    <p:extLst>
      <p:ext uri="{BB962C8B-B14F-4D97-AF65-F5344CB8AC3E}">
        <p14:creationId xmlns:p14="http://schemas.microsoft.com/office/powerpoint/2010/main" val="244361982"/>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566738" y="980728"/>
            <a:ext cx="3924300" cy="5472608"/>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3438" y="980728"/>
            <a:ext cx="3924300" cy="5472608"/>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F3D58EB8-DC95-45F5-B015-B1B1B24B860D}"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39912995"/>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980728"/>
            <a:ext cx="4040188"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1484784"/>
            <a:ext cx="4040188" cy="4968552"/>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7" y="980728"/>
            <a:ext cx="4041775"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45027" y="1484784"/>
            <a:ext cx="4041775" cy="4968552"/>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14A5BC2F-9435-449B-81B7-5EDCEB1FF2F9}"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76455128"/>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DD9482A-3D2D-4244-B45B-4D0BCC81DD2A}"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53850489"/>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2C2F3444-B3A8-4DEA-8907-B01B6801EE54}"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4454997"/>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8CFD1860-6637-4E89-9054-FF68FD4C0A72}"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24891792"/>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810AE20F-0E7D-4006-8EF0-41E43E8C4F4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79700777"/>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89DCF956-66F4-4F8E-94D1-0EAA9B220E59}"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3676648"/>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DB2B7C7-FC46-47E9-9DC1-A957972167BE}"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29719706"/>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5" y="304800"/>
            <a:ext cx="200818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76925"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111C8655-ED8D-4CEC-B14F-67E656210838}"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86081906"/>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304804"/>
            <a:ext cx="7993062" cy="963613"/>
          </a:xfrm>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566738" y="1484316"/>
            <a:ext cx="39243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1484313"/>
            <a:ext cx="3924300" cy="2190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3438" y="3827464"/>
            <a:ext cx="3924300" cy="2192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8"/>
          <p:cNvSpPr>
            <a:spLocks noGrp="1" noChangeArrowheads="1"/>
          </p:cNvSpPr>
          <p:nvPr>
            <p:ph type="sldNum" sz="quarter" idx="12"/>
          </p:nvPr>
        </p:nvSpPr>
        <p:spPr>
          <a:ln/>
        </p:spPr>
        <p:txBody>
          <a:bodyPr/>
          <a:lstStyle>
            <a:lvl1pPr>
              <a:defRPr/>
            </a:lvl1pPr>
          </a:lstStyle>
          <a:p>
            <a:pPr>
              <a:defRPr/>
            </a:pPr>
            <a:fld id="{6FBB4CC9-100A-4341-9A14-7623F9051ED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13988643"/>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593366"/>
            <a:ext cx="8520599" cy="763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0" name="Shape 20"/>
          <p:cNvSpPr txBox="1">
            <a:spLocks noGrp="1"/>
          </p:cNvSpPr>
          <p:nvPr>
            <p:ph type="body" idx="1"/>
          </p:nvPr>
        </p:nvSpPr>
        <p:spPr>
          <a:xfrm>
            <a:off x="311700" y="1536633"/>
            <a:ext cx="8520599" cy="4555199"/>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72457" y="6217622"/>
            <a:ext cx="548699" cy="524699"/>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
        <p:nvSpPr>
          <p:cNvPr id="22" name="Shape 22"/>
          <p:cNvSpPr txBox="1"/>
          <p:nvPr/>
        </p:nvSpPr>
        <p:spPr>
          <a:xfrm>
            <a:off x="2201850" y="6177125"/>
            <a:ext cx="5190899" cy="605700"/>
          </a:xfrm>
          <a:prstGeom prst="rect">
            <a:avLst/>
          </a:prstGeom>
          <a:noFill/>
          <a:ln>
            <a:noFill/>
          </a:ln>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88820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789040"/>
            <a:ext cx="7772400" cy="648076"/>
          </a:xfrm>
        </p:spPr>
        <p:txBody>
          <a:bodyPr anchor="t"/>
          <a:lstStyle>
            <a:lvl1pPr algn="l">
              <a:defRPr sz="3600" b="1" cap="all"/>
            </a:lvl1pPr>
          </a:lstStyle>
          <a:p>
            <a:r>
              <a:rPr lang="zh-CN" altLang="en-US" dirty="0"/>
              <a:t>单击此处编辑母版标题样式</a:t>
            </a:r>
          </a:p>
        </p:txBody>
      </p:sp>
      <p:sp>
        <p:nvSpPr>
          <p:cNvPr id="3" name="文本占位符 2"/>
          <p:cNvSpPr>
            <a:spLocks noGrp="1"/>
          </p:cNvSpPr>
          <p:nvPr>
            <p:ph type="body" idx="1"/>
          </p:nvPr>
        </p:nvSpPr>
        <p:spPr>
          <a:xfrm>
            <a:off x="722313" y="4546653"/>
            <a:ext cx="7772400" cy="682547"/>
          </a:xfrm>
        </p:spPr>
        <p:txBody>
          <a:bodyPr anchor="b"/>
          <a:lstStyle>
            <a:lvl1pPr marL="0" indent="0">
              <a:buNone/>
              <a:defRPr sz="16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AutoShape 4"/>
          <p:cNvSpPr>
            <a:spLocks noChangeArrowheads="1"/>
          </p:cNvSpPr>
          <p:nvPr userDrawn="1"/>
        </p:nvSpPr>
        <p:spPr bwMode="auto">
          <a:xfrm>
            <a:off x="609600" y="4437116"/>
            <a:ext cx="7958138"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99" y="0"/>
                </a:lnTo>
                <a:lnTo>
                  <a:pt x="599"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Tree>
    <p:extLst>
      <p:ext uri="{BB962C8B-B14F-4D97-AF65-F5344CB8AC3E}">
        <p14:creationId xmlns:p14="http://schemas.microsoft.com/office/powerpoint/2010/main" val="819967126"/>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566738" y="980728"/>
            <a:ext cx="3924300" cy="5472608"/>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3438" y="980728"/>
            <a:ext cx="3924300" cy="5472608"/>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F3D58EB8-DC95-45F5-B015-B1B1B24B860D}"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456702"/>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980728"/>
            <a:ext cx="4040188"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1484784"/>
            <a:ext cx="4040188" cy="4968552"/>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7" y="980728"/>
            <a:ext cx="4041775"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45027" y="1484784"/>
            <a:ext cx="4041775" cy="4968552"/>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14A5BC2F-9435-449B-81B7-5EDCEB1FF2F9}"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76249265"/>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2C2F3444-B3A8-4DEA-8907-B01B6801EE54}"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12128974"/>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8CFD1860-6637-4E89-9054-FF68FD4C0A72}"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24397323"/>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810AE20F-0E7D-4006-8EF0-41E43E8C4F4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53191026"/>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89DCF956-66F4-4F8E-94D1-0EAA9B220E59}"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0038857"/>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1188" y="188640"/>
            <a:ext cx="7993062"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566738" y="931026"/>
            <a:ext cx="8001000" cy="552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609600" y="799183"/>
            <a:ext cx="7958138"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99" y="0"/>
                </a:lnTo>
                <a:lnTo>
                  <a:pt x="599"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
        <p:nvSpPr>
          <p:cNvPr id="1029" name="Line 5"/>
          <p:cNvSpPr>
            <a:spLocks noChangeShapeType="1"/>
          </p:cNvSpPr>
          <p:nvPr/>
        </p:nvSpPr>
        <p:spPr bwMode="auto">
          <a:xfrm flipV="1">
            <a:off x="609600" y="6525344"/>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1100">
              <a:solidFill>
                <a:srgbClr val="000000"/>
              </a:solidFill>
              <a:latin typeface="黑体" pitchFamily="49" charset="-122"/>
            </a:endParaRPr>
          </a:p>
        </p:txBody>
      </p:sp>
      <p:sp>
        <p:nvSpPr>
          <p:cNvPr id="20486" name="Rectangle 6"/>
          <p:cNvSpPr>
            <a:spLocks noGrp="1" noChangeArrowheads="1"/>
          </p:cNvSpPr>
          <p:nvPr>
            <p:ph type="dt" sz="half" idx="2"/>
          </p:nvPr>
        </p:nvSpPr>
        <p:spPr bwMode="auto">
          <a:xfrm>
            <a:off x="609600" y="6597352"/>
            <a:ext cx="19812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sz="800">
                <a:latin typeface="+mn-lt"/>
                <a:ea typeface="宋体" pitchFamily="2" charset="-122"/>
              </a:defRPr>
            </a:lvl1pPr>
          </a:lstStyle>
          <a:p>
            <a:endParaRPr lang="zh-CN" altLang="en-US" dirty="0">
              <a:solidFill>
                <a:prstClr val="black"/>
              </a:solidFill>
            </a:endParaRPr>
          </a:p>
        </p:txBody>
      </p:sp>
      <p:sp>
        <p:nvSpPr>
          <p:cNvPr id="20487" name="Rectangle 7"/>
          <p:cNvSpPr>
            <a:spLocks noGrp="1" noChangeArrowheads="1"/>
          </p:cNvSpPr>
          <p:nvPr>
            <p:ph type="ftr" sz="quarter" idx="3"/>
          </p:nvPr>
        </p:nvSpPr>
        <p:spPr bwMode="auto">
          <a:xfrm>
            <a:off x="3124200" y="6597352"/>
            <a:ext cx="28956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sz="800">
                <a:latin typeface="+mn-lt"/>
                <a:ea typeface="宋体" pitchFamily="2" charset="-122"/>
              </a:defRPr>
            </a:lvl1pPr>
          </a:lstStyle>
          <a:p>
            <a:endParaRPr lang="zh-CN" altLang="en-US" dirty="0">
              <a:solidFill>
                <a:prstClr val="black"/>
              </a:solidFill>
            </a:endParaRPr>
          </a:p>
        </p:txBody>
      </p:sp>
      <p:sp>
        <p:nvSpPr>
          <p:cNvPr id="20488" name="Rectangle 8"/>
          <p:cNvSpPr>
            <a:spLocks noGrp="1" noChangeArrowheads="1"/>
          </p:cNvSpPr>
          <p:nvPr>
            <p:ph type="sldNum" sz="quarter" idx="4"/>
          </p:nvPr>
        </p:nvSpPr>
        <p:spPr bwMode="auto">
          <a:xfrm>
            <a:off x="6553200" y="6597352"/>
            <a:ext cx="19812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800">
                <a:latin typeface="+mn-lt"/>
                <a:ea typeface="宋体" pitchFamily="2" charset="-122"/>
              </a:defRPr>
            </a:lvl1p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296807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86" r:id="rId14"/>
  </p:sldLayoutIdLst>
  <p:transition spd="slow"/>
  <p:hf hdr="0" dt="0"/>
  <p:txStyles>
    <p:titleStyle>
      <a:lvl1pPr algn="l" rtl="0" eaLnBrk="1" fontAlgn="base" hangingPunct="1">
        <a:spcBef>
          <a:spcPct val="0"/>
        </a:spcBef>
        <a:spcAft>
          <a:spcPct val="0"/>
        </a:spcAft>
        <a:defRPr sz="3200" b="1">
          <a:solidFill>
            <a:schemeClr val="tx1"/>
          </a:solidFill>
          <a:latin typeface="Times New Roman" panose="02020603050405020304" pitchFamily="18" charset="0"/>
          <a:ea typeface="+mj-ea"/>
          <a:cs typeface="Times New Roman" panose="02020603050405020304" pitchFamily="18" charset="0"/>
        </a:defRPr>
      </a:lvl1pPr>
      <a:lvl2pPr algn="l" rtl="0" eaLnBrk="1" fontAlgn="base" hangingPunct="1">
        <a:spcBef>
          <a:spcPct val="0"/>
        </a:spcBef>
        <a:spcAft>
          <a:spcPct val="0"/>
        </a:spcAft>
        <a:defRPr sz="4200">
          <a:solidFill>
            <a:schemeClr val="tx2"/>
          </a:solidFill>
          <a:latin typeface="Verdana" pitchFamily="34" charset="0"/>
          <a:ea typeface="黑体" pitchFamily="49" charset="-122"/>
        </a:defRPr>
      </a:lvl2pPr>
      <a:lvl3pPr algn="l" rtl="0" eaLnBrk="1" fontAlgn="base" hangingPunct="1">
        <a:spcBef>
          <a:spcPct val="0"/>
        </a:spcBef>
        <a:spcAft>
          <a:spcPct val="0"/>
        </a:spcAft>
        <a:defRPr sz="4200">
          <a:solidFill>
            <a:schemeClr val="tx2"/>
          </a:solidFill>
          <a:latin typeface="Verdana" pitchFamily="34" charset="0"/>
          <a:ea typeface="黑体" pitchFamily="49" charset="-122"/>
        </a:defRPr>
      </a:lvl3pPr>
      <a:lvl4pPr algn="l" rtl="0" eaLnBrk="1" fontAlgn="base" hangingPunct="1">
        <a:spcBef>
          <a:spcPct val="0"/>
        </a:spcBef>
        <a:spcAft>
          <a:spcPct val="0"/>
        </a:spcAft>
        <a:defRPr sz="4200">
          <a:solidFill>
            <a:schemeClr val="tx2"/>
          </a:solidFill>
          <a:latin typeface="Verdana" pitchFamily="34" charset="0"/>
          <a:ea typeface="黑体" pitchFamily="49" charset="-122"/>
        </a:defRPr>
      </a:lvl4pPr>
      <a:lvl5pPr algn="l" rtl="0" eaLnBrk="1" fontAlgn="base" hangingPunct="1">
        <a:spcBef>
          <a:spcPct val="0"/>
        </a:spcBef>
        <a:spcAft>
          <a:spcPct val="0"/>
        </a:spcAft>
        <a:defRPr sz="4200">
          <a:solidFill>
            <a:schemeClr val="tx2"/>
          </a:solidFill>
          <a:latin typeface="Verdana" pitchFamily="34" charset="0"/>
          <a:ea typeface="黑体" pitchFamily="49" charset="-122"/>
        </a:defRPr>
      </a:lvl5pPr>
      <a:lvl6pPr marL="457200" algn="l" rtl="0" eaLnBrk="1" fontAlgn="base" hangingPunct="1">
        <a:spcBef>
          <a:spcPct val="0"/>
        </a:spcBef>
        <a:spcAft>
          <a:spcPct val="0"/>
        </a:spcAft>
        <a:defRPr sz="4200">
          <a:solidFill>
            <a:schemeClr val="tx2"/>
          </a:solidFill>
          <a:latin typeface="Verdana" pitchFamily="34" charset="0"/>
          <a:ea typeface="黑体" pitchFamily="49" charset="-122"/>
        </a:defRPr>
      </a:lvl6pPr>
      <a:lvl7pPr marL="914400" algn="l" rtl="0" eaLnBrk="1" fontAlgn="base" hangingPunct="1">
        <a:spcBef>
          <a:spcPct val="0"/>
        </a:spcBef>
        <a:spcAft>
          <a:spcPct val="0"/>
        </a:spcAft>
        <a:defRPr sz="4200">
          <a:solidFill>
            <a:schemeClr val="tx2"/>
          </a:solidFill>
          <a:latin typeface="Verdana" pitchFamily="34" charset="0"/>
          <a:ea typeface="黑体" pitchFamily="49" charset="-122"/>
        </a:defRPr>
      </a:lvl7pPr>
      <a:lvl8pPr marL="1371600" algn="l" rtl="0" eaLnBrk="1" fontAlgn="base" hangingPunct="1">
        <a:spcBef>
          <a:spcPct val="0"/>
        </a:spcBef>
        <a:spcAft>
          <a:spcPct val="0"/>
        </a:spcAft>
        <a:defRPr sz="4200">
          <a:solidFill>
            <a:schemeClr val="tx2"/>
          </a:solidFill>
          <a:latin typeface="Verdana" pitchFamily="34" charset="0"/>
          <a:ea typeface="黑体" pitchFamily="49" charset="-122"/>
        </a:defRPr>
      </a:lvl8pPr>
      <a:lvl9pPr marL="1828800" algn="l" rtl="0" eaLnBrk="1" fontAlgn="base" hangingPunct="1">
        <a:spcBef>
          <a:spcPct val="0"/>
        </a:spcBef>
        <a:spcAft>
          <a:spcPct val="0"/>
        </a:spcAft>
        <a:defRPr sz="4200">
          <a:solidFill>
            <a:schemeClr val="tx2"/>
          </a:solidFill>
          <a:latin typeface="Verdana" pitchFamily="34" charset="0"/>
          <a:ea typeface="黑体" pitchFamily="49" charset="-122"/>
        </a:defRPr>
      </a:lvl9pPr>
    </p:titleStyle>
    <p:bodyStyle>
      <a:lvl1pPr marL="469900" indent="-469900" algn="l" rtl="0" eaLnBrk="1" fontAlgn="base" hangingPunct="1">
        <a:spcBef>
          <a:spcPct val="20000"/>
        </a:spcBef>
        <a:spcAft>
          <a:spcPct val="0"/>
        </a:spcAft>
        <a:buClr>
          <a:schemeClr val="accent2"/>
        </a:buClr>
        <a:buFont typeface="Wingdings" pitchFamily="2" charset="2"/>
        <a:buChar char="o"/>
        <a:defRPr sz="2000">
          <a:solidFill>
            <a:schemeClr val="tx1"/>
          </a:solidFill>
          <a:latin typeface="Times New Roman" panose="02020603050405020304" pitchFamily="18" charset="0"/>
          <a:ea typeface="+mn-ea"/>
          <a:cs typeface="Times New Roman" panose="02020603050405020304" pitchFamily="18" charset="0"/>
        </a:defRPr>
      </a:lvl1pPr>
      <a:lvl2pPr marL="908050" indent="-436563" algn="l" rtl="0" eaLnBrk="1" fontAlgn="base" hangingPunct="1">
        <a:spcBef>
          <a:spcPct val="20000"/>
        </a:spcBef>
        <a:spcAft>
          <a:spcPct val="0"/>
        </a:spcAft>
        <a:buClr>
          <a:schemeClr val="accent2"/>
        </a:buClr>
        <a:buFont typeface="Wingdings" pitchFamily="2" charset="2"/>
        <a:buChar char="n"/>
        <a:defRPr sz="1800">
          <a:solidFill>
            <a:schemeClr val="tx1"/>
          </a:solidFill>
          <a:latin typeface="Times New Roman" panose="02020603050405020304" pitchFamily="18" charset="0"/>
          <a:ea typeface="+mn-ea"/>
          <a:cs typeface="Times New Roman" panose="02020603050405020304" pitchFamily="18" charset="0"/>
        </a:defRPr>
      </a:lvl2pPr>
      <a:lvl3pPr marL="1304925" indent="-395288" algn="l" rtl="0" eaLnBrk="1" fontAlgn="base" hangingPunct="1">
        <a:spcBef>
          <a:spcPct val="20000"/>
        </a:spcBef>
        <a:spcAft>
          <a:spcPct val="0"/>
        </a:spcAft>
        <a:buClr>
          <a:schemeClr val="accent2"/>
        </a:buClr>
        <a:buFont typeface="Wingdings" pitchFamily="2" charset="2"/>
        <a:buChar char="o"/>
        <a:defRPr sz="1600">
          <a:solidFill>
            <a:schemeClr val="tx1"/>
          </a:solidFill>
          <a:latin typeface="Times New Roman" panose="02020603050405020304" pitchFamily="18" charset="0"/>
          <a:ea typeface="+mn-ea"/>
          <a:cs typeface="Times New Roman" panose="02020603050405020304" pitchFamily="18" charset="0"/>
        </a:defRPr>
      </a:lvl3pPr>
      <a:lvl4pPr marL="1693863" indent="-387350" algn="l" rtl="0" eaLnBrk="1" fontAlgn="base" hangingPunct="1">
        <a:spcBef>
          <a:spcPct val="20000"/>
        </a:spcBef>
        <a:spcAft>
          <a:spcPct val="0"/>
        </a:spcAft>
        <a:buClr>
          <a:schemeClr val="accent2"/>
        </a:buClr>
        <a:buFont typeface="Wingdings" pitchFamily="2" charset="2"/>
        <a:buChar char="n"/>
        <a:defRPr sz="1400">
          <a:solidFill>
            <a:schemeClr val="tx1"/>
          </a:solidFill>
          <a:latin typeface="Times New Roman" panose="02020603050405020304" pitchFamily="18" charset="0"/>
          <a:ea typeface="+mn-ea"/>
          <a:cs typeface="Times New Roman" panose="02020603050405020304" pitchFamily="18" charset="0"/>
        </a:defRPr>
      </a:lvl4pPr>
      <a:lvl5pPr marL="2093913" indent="-398463" algn="l" rtl="0" eaLnBrk="1" fontAlgn="base" hangingPunct="1">
        <a:spcBef>
          <a:spcPct val="25000"/>
        </a:spcBef>
        <a:spcAft>
          <a:spcPct val="0"/>
        </a:spcAft>
        <a:buClr>
          <a:schemeClr val="accent2"/>
        </a:buClr>
        <a:buFont typeface="Wingdings" pitchFamily="2" charset="2"/>
        <a:buChar char="§"/>
        <a:defRPr sz="1400">
          <a:solidFill>
            <a:schemeClr val="tx1"/>
          </a:solidFill>
          <a:latin typeface="Times New Roman" panose="02020603050405020304" pitchFamily="18" charset="0"/>
          <a:ea typeface="+mn-ea"/>
          <a:cs typeface="Times New Roman" panose="02020603050405020304" pitchFamily="18" charset="0"/>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1188" y="188640"/>
            <a:ext cx="7993062"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566738" y="931026"/>
            <a:ext cx="8001000" cy="552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609600" y="799183"/>
            <a:ext cx="7958138"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99" y="0"/>
                </a:lnTo>
                <a:lnTo>
                  <a:pt x="599"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
        <p:nvSpPr>
          <p:cNvPr id="1029" name="Line 5"/>
          <p:cNvSpPr>
            <a:spLocks noChangeShapeType="1"/>
          </p:cNvSpPr>
          <p:nvPr/>
        </p:nvSpPr>
        <p:spPr bwMode="auto">
          <a:xfrm flipV="1">
            <a:off x="609600" y="6525344"/>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1100">
              <a:solidFill>
                <a:srgbClr val="000000"/>
              </a:solidFill>
              <a:latin typeface="黑体" pitchFamily="49" charset="-122"/>
            </a:endParaRPr>
          </a:p>
        </p:txBody>
      </p:sp>
      <p:sp>
        <p:nvSpPr>
          <p:cNvPr id="20486" name="Rectangle 6"/>
          <p:cNvSpPr>
            <a:spLocks noGrp="1" noChangeArrowheads="1"/>
          </p:cNvSpPr>
          <p:nvPr>
            <p:ph type="dt" sz="half" idx="2"/>
          </p:nvPr>
        </p:nvSpPr>
        <p:spPr bwMode="auto">
          <a:xfrm>
            <a:off x="609600" y="6597352"/>
            <a:ext cx="19812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sz="800">
                <a:latin typeface="+mn-lt"/>
                <a:ea typeface="宋体" pitchFamily="2" charset="-122"/>
              </a:defRPr>
            </a:lvl1pPr>
          </a:lstStyle>
          <a:p>
            <a:endParaRPr lang="zh-CN" altLang="en-US" dirty="0">
              <a:solidFill>
                <a:prstClr val="black"/>
              </a:solidFill>
            </a:endParaRPr>
          </a:p>
        </p:txBody>
      </p:sp>
      <p:sp>
        <p:nvSpPr>
          <p:cNvPr id="20487" name="Rectangle 7"/>
          <p:cNvSpPr>
            <a:spLocks noGrp="1" noChangeArrowheads="1"/>
          </p:cNvSpPr>
          <p:nvPr>
            <p:ph type="ftr" sz="quarter" idx="3"/>
          </p:nvPr>
        </p:nvSpPr>
        <p:spPr bwMode="auto">
          <a:xfrm>
            <a:off x="3124200" y="6597352"/>
            <a:ext cx="28956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sz="800">
                <a:latin typeface="+mn-lt"/>
                <a:ea typeface="宋体" pitchFamily="2" charset="-122"/>
              </a:defRPr>
            </a:lvl1pPr>
          </a:lstStyle>
          <a:p>
            <a:endParaRPr lang="zh-CN" altLang="en-US" dirty="0">
              <a:solidFill>
                <a:prstClr val="black"/>
              </a:solidFill>
            </a:endParaRPr>
          </a:p>
        </p:txBody>
      </p:sp>
      <p:sp>
        <p:nvSpPr>
          <p:cNvPr id="20488" name="Rectangle 8"/>
          <p:cNvSpPr>
            <a:spLocks noGrp="1" noChangeArrowheads="1"/>
          </p:cNvSpPr>
          <p:nvPr>
            <p:ph type="sldNum" sz="quarter" idx="4"/>
          </p:nvPr>
        </p:nvSpPr>
        <p:spPr bwMode="auto">
          <a:xfrm>
            <a:off x="6553200" y="6597352"/>
            <a:ext cx="19812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800">
                <a:latin typeface="+mn-lt"/>
                <a:ea typeface="宋体" pitchFamily="2" charset="-122"/>
              </a:defRPr>
            </a:lvl1p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8100228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ransition spd="slow"/>
  <p:hf hdr="0" dt="0"/>
  <p:txStyles>
    <p:titleStyle>
      <a:lvl1pPr algn="l" rtl="0" eaLnBrk="1" fontAlgn="base" hangingPunct="1">
        <a:spcBef>
          <a:spcPct val="0"/>
        </a:spcBef>
        <a:spcAft>
          <a:spcPct val="0"/>
        </a:spcAft>
        <a:defRPr sz="3200" b="1">
          <a:solidFill>
            <a:schemeClr val="tx1"/>
          </a:solidFill>
          <a:latin typeface="Times New Roman" panose="02020603050405020304" pitchFamily="18" charset="0"/>
          <a:ea typeface="+mj-ea"/>
          <a:cs typeface="Times New Roman" panose="02020603050405020304" pitchFamily="18" charset="0"/>
        </a:defRPr>
      </a:lvl1pPr>
      <a:lvl2pPr algn="l" rtl="0" eaLnBrk="1" fontAlgn="base" hangingPunct="1">
        <a:spcBef>
          <a:spcPct val="0"/>
        </a:spcBef>
        <a:spcAft>
          <a:spcPct val="0"/>
        </a:spcAft>
        <a:defRPr sz="4200">
          <a:solidFill>
            <a:schemeClr val="tx2"/>
          </a:solidFill>
          <a:latin typeface="Verdana" pitchFamily="34" charset="0"/>
          <a:ea typeface="黑体" pitchFamily="49" charset="-122"/>
        </a:defRPr>
      </a:lvl2pPr>
      <a:lvl3pPr algn="l" rtl="0" eaLnBrk="1" fontAlgn="base" hangingPunct="1">
        <a:spcBef>
          <a:spcPct val="0"/>
        </a:spcBef>
        <a:spcAft>
          <a:spcPct val="0"/>
        </a:spcAft>
        <a:defRPr sz="4200">
          <a:solidFill>
            <a:schemeClr val="tx2"/>
          </a:solidFill>
          <a:latin typeface="Verdana" pitchFamily="34" charset="0"/>
          <a:ea typeface="黑体" pitchFamily="49" charset="-122"/>
        </a:defRPr>
      </a:lvl3pPr>
      <a:lvl4pPr algn="l" rtl="0" eaLnBrk="1" fontAlgn="base" hangingPunct="1">
        <a:spcBef>
          <a:spcPct val="0"/>
        </a:spcBef>
        <a:spcAft>
          <a:spcPct val="0"/>
        </a:spcAft>
        <a:defRPr sz="4200">
          <a:solidFill>
            <a:schemeClr val="tx2"/>
          </a:solidFill>
          <a:latin typeface="Verdana" pitchFamily="34" charset="0"/>
          <a:ea typeface="黑体" pitchFamily="49" charset="-122"/>
        </a:defRPr>
      </a:lvl4pPr>
      <a:lvl5pPr algn="l" rtl="0" eaLnBrk="1" fontAlgn="base" hangingPunct="1">
        <a:spcBef>
          <a:spcPct val="0"/>
        </a:spcBef>
        <a:spcAft>
          <a:spcPct val="0"/>
        </a:spcAft>
        <a:defRPr sz="4200">
          <a:solidFill>
            <a:schemeClr val="tx2"/>
          </a:solidFill>
          <a:latin typeface="Verdana" pitchFamily="34" charset="0"/>
          <a:ea typeface="黑体" pitchFamily="49" charset="-122"/>
        </a:defRPr>
      </a:lvl5pPr>
      <a:lvl6pPr marL="457200" algn="l" rtl="0" eaLnBrk="1" fontAlgn="base" hangingPunct="1">
        <a:spcBef>
          <a:spcPct val="0"/>
        </a:spcBef>
        <a:spcAft>
          <a:spcPct val="0"/>
        </a:spcAft>
        <a:defRPr sz="4200">
          <a:solidFill>
            <a:schemeClr val="tx2"/>
          </a:solidFill>
          <a:latin typeface="Verdana" pitchFamily="34" charset="0"/>
          <a:ea typeface="黑体" pitchFamily="49" charset="-122"/>
        </a:defRPr>
      </a:lvl6pPr>
      <a:lvl7pPr marL="914400" algn="l" rtl="0" eaLnBrk="1" fontAlgn="base" hangingPunct="1">
        <a:spcBef>
          <a:spcPct val="0"/>
        </a:spcBef>
        <a:spcAft>
          <a:spcPct val="0"/>
        </a:spcAft>
        <a:defRPr sz="4200">
          <a:solidFill>
            <a:schemeClr val="tx2"/>
          </a:solidFill>
          <a:latin typeface="Verdana" pitchFamily="34" charset="0"/>
          <a:ea typeface="黑体" pitchFamily="49" charset="-122"/>
        </a:defRPr>
      </a:lvl7pPr>
      <a:lvl8pPr marL="1371600" algn="l" rtl="0" eaLnBrk="1" fontAlgn="base" hangingPunct="1">
        <a:spcBef>
          <a:spcPct val="0"/>
        </a:spcBef>
        <a:spcAft>
          <a:spcPct val="0"/>
        </a:spcAft>
        <a:defRPr sz="4200">
          <a:solidFill>
            <a:schemeClr val="tx2"/>
          </a:solidFill>
          <a:latin typeface="Verdana" pitchFamily="34" charset="0"/>
          <a:ea typeface="黑体" pitchFamily="49" charset="-122"/>
        </a:defRPr>
      </a:lvl8pPr>
      <a:lvl9pPr marL="1828800" algn="l" rtl="0" eaLnBrk="1" fontAlgn="base" hangingPunct="1">
        <a:spcBef>
          <a:spcPct val="0"/>
        </a:spcBef>
        <a:spcAft>
          <a:spcPct val="0"/>
        </a:spcAft>
        <a:defRPr sz="4200">
          <a:solidFill>
            <a:schemeClr val="tx2"/>
          </a:solidFill>
          <a:latin typeface="Verdana" pitchFamily="34" charset="0"/>
          <a:ea typeface="黑体" pitchFamily="49" charset="-122"/>
        </a:defRPr>
      </a:lvl9pPr>
    </p:titleStyle>
    <p:bodyStyle>
      <a:lvl1pPr marL="469900" indent="-469900" algn="l" rtl="0" eaLnBrk="1" fontAlgn="base" hangingPunct="1">
        <a:spcBef>
          <a:spcPct val="20000"/>
        </a:spcBef>
        <a:spcAft>
          <a:spcPct val="0"/>
        </a:spcAft>
        <a:buClr>
          <a:schemeClr val="accent2"/>
        </a:buClr>
        <a:buFont typeface="Wingdings" pitchFamily="2" charset="2"/>
        <a:buChar char="o"/>
        <a:defRPr sz="2000">
          <a:solidFill>
            <a:schemeClr val="tx1"/>
          </a:solidFill>
          <a:latin typeface="Times New Roman" panose="02020603050405020304" pitchFamily="18" charset="0"/>
          <a:ea typeface="+mn-ea"/>
          <a:cs typeface="Times New Roman" panose="02020603050405020304" pitchFamily="18" charset="0"/>
        </a:defRPr>
      </a:lvl1pPr>
      <a:lvl2pPr marL="908050" indent="-436563" algn="l" rtl="0" eaLnBrk="1" fontAlgn="base" hangingPunct="1">
        <a:spcBef>
          <a:spcPct val="20000"/>
        </a:spcBef>
        <a:spcAft>
          <a:spcPct val="0"/>
        </a:spcAft>
        <a:buClr>
          <a:schemeClr val="accent2"/>
        </a:buClr>
        <a:buFont typeface="Wingdings" pitchFamily="2" charset="2"/>
        <a:buChar char="n"/>
        <a:defRPr sz="1800">
          <a:solidFill>
            <a:schemeClr val="tx1"/>
          </a:solidFill>
          <a:latin typeface="Times New Roman" panose="02020603050405020304" pitchFamily="18" charset="0"/>
          <a:ea typeface="+mn-ea"/>
          <a:cs typeface="Times New Roman" panose="02020603050405020304" pitchFamily="18" charset="0"/>
        </a:defRPr>
      </a:lvl2pPr>
      <a:lvl3pPr marL="1304925" indent="-395288" algn="l" rtl="0" eaLnBrk="1" fontAlgn="base" hangingPunct="1">
        <a:spcBef>
          <a:spcPct val="20000"/>
        </a:spcBef>
        <a:spcAft>
          <a:spcPct val="0"/>
        </a:spcAft>
        <a:buClr>
          <a:schemeClr val="accent2"/>
        </a:buClr>
        <a:buFont typeface="Wingdings" pitchFamily="2" charset="2"/>
        <a:buChar char="o"/>
        <a:defRPr sz="1600">
          <a:solidFill>
            <a:schemeClr val="tx1"/>
          </a:solidFill>
          <a:latin typeface="Times New Roman" panose="02020603050405020304" pitchFamily="18" charset="0"/>
          <a:ea typeface="+mn-ea"/>
          <a:cs typeface="Times New Roman" panose="02020603050405020304" pitchFamily="18" charset="0"/>
        </a:defRPr>
      </a:lvl3pPr>
      <a:lvl4pPr marL="1693863" indent="-387350" algn="l" rtl="0" eaLnBrk="1" fontAlgn="base" hangingPunct="1">
        <a:spcBef>
          <a:spcPct val="20000"/>
        </a:spcBef>
        <a:spcAft>
          <a:spcPct val="0"/>
        </a:spcAft>
        <a:buClr>
          <a:schemeClr val="accent2"/>
        </a:buClr>
        <a:buFont typeface="Wingdings" pitchFamily="2" charset="2"/>
        <a:buChar char="n"/>
        <a:defRPr sz="1400">
          <a:solidFill>
            <a:schemeClr val="tx1"/>
          </a:solidFill>
          <a:latin typeface="Times New Roman" panose="02020603050405020304" pitchFamily="18" charset="0"/>
          <a:ea typeface="+mn-ea"/>
          <a:cs typeface="Times New Roman" panose="02020603050405020304" pitchFamily="18" charset="0"/>
        </a:defRPr>
      </a:lvl4pPr>
      <a:lvl5pPr marL="2093913" indent="-398463" algn="l" rtl="0" eaLnBrk="1" fontAlgn="base" hangingPunct="1">
        <a:spcBef>
          <a:spcPct val="25000"/>
        </a:spcBef>
        <a:spcAft>
          <a:spcPct val="0"/>
        </a:spcAft>
        <a:buClr>
          <a:schemeClr val="accent2"/>
        </a:buClr>
        <a:buFont typeface="Wingdings" pitchFamily="2" charset="2"/>
        <a:buChar char="§"/>
        <a:defRPr sz="1400">
          <a:solidFill>
            <a:schemeClr val="tx1"/>
          </a:solidFill>
          <a:latin typeface="Times New Roman" panose="02020603050405020304" pitchFamily="18" charset="0"/>
          <a:ea typeface="+mn-ea"/>
          <a:cs typeface="Times New Roman" panose="02020603050405020304" pitchFamily="18" charset="0"/>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2.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11.png"/><Relationship Id="rId12"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20.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30.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20.png"/><Relationship Id="rId5" Type="http://schemas.openxmlformats.org/officeDocument/2006/relationships/image" Target="../media/image710.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The_Economist" TargetMode="External"/><Relationship Id="rId2" Type="http://schemas.openxmlformats.org/officeDocument/2006/relationships/hyperlink" Target="https://en.wikipedia.org/wiki/Deep_learning" TargetMode="External"/><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6.jpg"/><Relationship Id="rId4" Type="http://schemas.openxmlformats.org/officeDocument/2006/relationships/image" Target="../media/image95.jpg"/></Relationships>
</file>

<file path=ppt/slides/_rels/slide5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u.edu/today/2014/bu-research-riddle-reveals-the-depth-of-gender-bias/"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jpg"/><Relationship Id="rId7" Type="http://schemas.openxmlformats.org/officeDocument/2006/relationships/image" Target="../media/image106.jpg"/><Relationship Id="rId2" Type="http://schemas.openxmlformats.org/officeDocument/2006/relationships/image" Target="../media/image101.jpg"/><Relationship Id="rId1" Type="http://schemas.openxmlformats.org/officeDocument/2006/relationships/slideLayout" Target="../slideLayouts/slideLayout2.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3.jpg"/></Relationships>
</file>

<file path=ppt/slides/_rels/slide5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107.png"/><Relationship Id="rId16"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2.xml"/><Relationship Id="rId5" Type="http://schemas.openxmlformats.org/officeDocument/2006/relationships/image" Target="../media/image134.jpg"/><Relationship Id="rId4" Type="http://schemas.openxmlformats.org/officeDocument/2006/relationships/image" Target="../media/image13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7544" y="990600"/>
            <a:ext cx="8136904" cy="1371600"/>
          </a:xfrm>
        </p:spPr>
        <p:txBody>
          <a:bodyPr/>
          <a:lstStyle/>
          <a:p>
            <a:pPr algn="ctr"/>
            <a:r>
              <a:rPr lang="en-US" altLang="zh-CN" dirty="0"/>
              <a:t>Two Clouds over the Modern AI</a:t>
            </a:r>
          </a:p>
        </p:txBody>
      </p:sp>
      <p:sp>
        <p:nvSpPr>
          <p:cNvPr id="3" name="副标题 2"/>
          <p:cNvSpPr>
            <a:spLocks noGrp="1"/>
          </p:cNvSpPr>
          <p:nvPr>
            <p:ph type="subTitle" idx="1"/>
          </p:nvPr>
        </p:nvSpPr>
        <p:spPr>
          <a:xfrm>
            <a:off x="1331640" y="4481860"/>
            <a:ext cx="7010400" cy="1252538"/>
          </a:xfrm>
        </p:spPr>
        <p:txBody>
          <a:bodyPr/>
          <a:lstStyle/>
          <a:p>
            <a:pPr algn="r"/>
            <a:r>
              <a:rPr lang="zh-CN" altLang="en-US" dirty="0"/>
              <a:t>汤斯亮（</a:t>
            </a:r>
            <a:r>
              <a:rPr lang="en-US" altLang="zh-CN" dirty="0" err="1"/>
              <a:t>Siliang</a:t>
            </a:r>
            <a:r>
              <a:rPr lang="en-US" altLang="zh-CN" dirty="0"/>
              <a:t> Tang</a:t>
            </a:r>
            <a:r>
              <a:rPr lang="zh-CN" altLang="en-US" dirty="0"/>
              <a:t>）</a:t>
            </a:r>
            <a:endParaRPr lang="en-US" altLang="zh-CN" dirty="0"/>
          </a:p>
          <a:p>
            <a:pPr algn="r"/>
            <a:r>
              <a:rPr lang="en-US" altLang="zh-CN" dirty="0" err="1"/>
              <a:t>siliang@zju.edu.cn</a:t>
            </a:r>
            <a:endParaRPr lang="zh-CN" altLang="en-US" dirty="0"/>
          </a:p>
        </p:txBody>
      </p:sp>
      <p:pic>
        <p:nvPicPr>
          <p:cNvPr id="6" name="Picture 2" descr="âhistory of artificial intelligenceâçå¾çæç´¢ç»æ">
            <a:extLst>
              <a:ext uri="{FF2B5EF4-FFF2-40B4-BE49-F238E27FC236}">
                <a16:creationId xmlns:a16="http://schemas.microsoft.com/office/drawing/2014/main" id="{02B60279-DC5B-4ABF-A7F5-3639906C79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50" b="3698"/>
          <a:stretch/>
        </p:blipFill>
        <p:spPr bwMode="auto">
          <a:xfrm>
            <a:off x="801960" y="2659286"/>
            <a:ext cx="4968552" cy="364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0988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A3EB3-EDE6-4C39-AF1E-0F0ACCA63CBA}"/>
              </a:ext>
            </a:extLst>
          </p:cNvPr>
          <p:cNvSpPr>
            <a:spLocks noGrp="1"/>
          </p:cNvSpPr>
          <p:nvPr>
            <p:ph type="title"/>
          </p:nvPr>
        </p:nvSpPr>
        <p:spPr/>
        <p:txBody>
          <a:bodyPr/>
          <a:lstStyle/>
          <a:p>
            <a:r>
              <a:rPr lang="en-US" altLang="zh-CN" sz="3200" dirty="0"/>
              <a:t>Modern deep nets are very piecewise linear</a:t>
            </a:r>
            <a:endParaRPr lang="zh-CN" altLang="en-US" sz="3200" dirty="0"/>
          </a:p>
        </p:txBody>
      </p:sp>
      <p:sp>
        <p:nvSpPr>
          <p:cNvPr id="4" name="页脚占位符 3">
            <a:extLst>
              <a:ext uri="{FF2B5EF4-FFF2-40B4-BE49-F238E27FC236}">
                <a16:creationId xmlns:a16="http://schemas.microsoft.com/office/drawing/2014/main" id="{67334629-3B5A-4D6A-B1CF-3022763BD45A}"/>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9EB34453-1615-4F18-8E80-F37AC13BA26C}"/>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10</a:t>
            </a:fld>
            <a:endParaRPr lang="en-US" altLang="zh-CN">
              <a:solidFill>
                <a:srgbClr val="000000"/>
              </a:solidFill>
            </a:endParaRPr>
          </a:p>
        </p:txBody>
      </p:sp>
      <p:sp>
        <p:nvSpPr>
          <p:cNvPr id="6" name="object 3">
            <a:extLst>
              <a:ext uri="{FF2B5EF4-FFF2-40B4-BE49-F238E27FC236}">
                <a16:creationId xmlns:a16="http://schemas.microsoft.com/office/drawing/2014/main" id="{116B01AE-1945-4DDE-87F6-C16EFF21E545}"/>
              </a:ext>
            </a:extLst>
          </p:cNvPr>
          <p:cNvSpPr txBox="1"/>
          <p:nvPr/>
        </p:nvSpPr>
        <p:spPr>
          <a:xfrm>
            <a:off x="1583830" y="1603766"/>
            <a:ext cx="4824709" cy="259623"/>
          </a:xfrm>
          <a:prstGeom prst="rect">
            <a:avLst/>
          </a:prstGeom>
        </p:spPr>
        <p:txBody>
          <a:bodyPr vert="horz" wrap="square" lIns="0" tIns="0" rIns="0" bIns="0" rtlCol="0">
            <a:spAutoFit/>
          </a:bodyPr>
          <a:lstStyle/>
          <a:p>
            <a:pPr marL="8929">
              <a:tabLst>
                <a:tab pos="4089205" algn="l"/>
              </a:tabLst>
            </a:pPr>
            <a:r>
              <a:rPr sz="1687" spc="-11" dirty="0">
                <a:latin typeface="Euclid"/>
                <a:cs typeface="Euclid"/>
              </a:rPr>
              <a:t>Rectified </a:t>
            </a:r>
            <a:r>
              <a:rPr sz="1687" spc="-7" dirty="0">
                <a:latin typeface="Euclid"/>
                <a:cs typeface="Euclid"/>
              </a:rPr>
              <a:t>linear </a:t>
            </a:r>
            <a:r>
              <a:rPr sz="1687" spc="-11" dirty="0">
                <a:latin typeface="Euclid"/>
                <a:cs typeface="Euclid"/>
              </a:rPr>
              <a:t>unit	Maxout</a:t>
            </a:r>
            <a:endParaRPr sz="1687">
              <a:latin typeface="Euclid"/>
              <a:cs typeface="Euclid"/>
            </a:endParaRPr>
          </a:p>
        </p:txBody>
      </p:sp>
      <p:sp>
        <p:nvSpPr>
          <p:cNvPr id="7" name="object 4">
            <a:extLst>
              <a:ext uri="{FF2B5EF4-FFF2-40B4-BE49-F238E27FC236}">
                <a16:creationId xmlns:a16="http://schemas.microsoft.com/office/drawing/2014/main" id="{FBB19958-D2FD-44DB-9A73-6AE05F4D0844}"/>
              </a:ext>
            </a:extLst>
          </p:cNvPr>
          <p:cNvSpPr txBox="1"/>
          <p:nvPr/>
        </p:nvSpPr>
        <p:spPr>
          <a:xfrm>
            <a:off x="1583830" y="3612946"/>
            <a:ext cx="2267694" cy="259623"/>
          </a:xfrm>
          <a:prstGeom prst="rect">
            <a:avLst/>
          </a:prstGeom>
        </p:spPr>
        <p:txBody>
          <a:bodyPr vert="horz" wrap="square" lIns="0" tIns="0" rIns="0" bIns="0" rtlCol="0">
            <a:spAutoFit/>
          </a:bodyPr>
          <a:lstStyle/>
          <a:p>
            <a:pPr marL="8929"/>
            <a:r>
              <a:rPr sz="1687" spc="-11" dirty="0">
                <a:latin typeface="Euclid"/>
                <a:cs typeface="Euclid"/>
              </a:rPr>
              <a:t>Carefully tuned sigmoid</a:t>
            </a:r>
            <a:endParaRPr sz="1687">
              <a:latin typeface="Euclid"/>
              <a:cs typeface="Euclid"/>
            </a:endParaRPr>
          </a:p>
        </p:txBody>
      </p:sp>
      <p:sp>
        <p:nvSpPr>
          <p:cNvPr id="8" name="object 5">
            <a:extLst>
              <a:ext uri="{FF2B5EF4-FFF2-40B4-BE49-F238E27FC236}">
                <a16:creationId xmlns:a16="http://schemas.microsoft.com/office/drawing/2014/main" id="{FE6B309E-07B3-4FEA-B195-A030055974C1}"/>
              </a:ext>
            </a:extLst>
          </p:cNvPr>
          <p:cNvSpPr txBox="1"/>
          <p:nvPr/>
        </p:nvSpPr>
        <p:spPr>
          <a:xfrm>
            <a:off x="5664697" y="3541509"/>
            <a:ext cx="621953" cy="259623"/>
          </a:xfrm>
          <a:prstGeom prst="rect">
            <a:avLst/>
          </a:prstGeom>
        </p:spPr>
        <p:txBody>
          <a:bodyPr vert="horz" wrap="square" lIns="0" tIns="0" rIns="0" bIns="0" rtlCol="0">
            <a:spAutoFit/>
          </a:bodyPr>
          <a:lstStyle/>
          <a:p>
            <a:pPr marL="8929"/>
            <a:r>
              <a:rPr sz="1687" dirty="0">
                <a:latin typeface="Euclid"/>
                <a:cs typeface="Euclid"/>
              </a:rPr>
              <a:t>LSTM</a:t>
            </a:r>
            <a:endParaRPr sz="1687">
              <a:latin typeface="Euclid"/>
              <a:cs typeface="Euclid"/>
            </a:endParaRPr>
          </a:p>
        </p:txBody>
      </p:sp>
      <p:sp>
        <p:nvSpPr>
          <p:cNvPr id="9" name="object 6">
            <a:extLst>
              <a:ext uri="{FF2B5EF4-FFF2-40B4-BE49-F238E27FC236}">
                <a16:creationId xmlns:a16="http://schemas.microsoft.com/office/drawing/2014/main" id="{10ABC815-EC36-411A-B093-05D409774B07}"/>
              </a:ext>
            </a:extLst>
          </p:cNvPr>
          <p:cNvSpPr/>
          <p:nvPr/>
        </p:nvSpPr>
        <p:spPr>
          <a:xfrm>
            <a:off x="1728969" y="3057878"/>
            <a:ext cx="1292125" cy="0"/>
          </a:xfrm>
          <a:custGeom>
            <a:avLst/>
            <a:gdLst/>
            <a:ahLst/>
            <a:cxnLst/>
            <a:rect l="l" t="t" r="r" b="b"/>
            <a:pathLst>
              <a:path w="1837689">
                <a:moveTo>
                  <a:pt x="0" y="0"/>
                </a:moveTo>
                <a:lnTo>
                  <a:pt x="1837612" y="0"/>
                </a:lnTo>
              </a:path>
            </a:pathLst>
          </a:custGeom>
          <a:ln w="19050">
            <a:solidFill>
              <a:srgbClr val="0000FF"/>
            </a:solidFill>
          </a:ln>
        </p:spPr>
        <p:txBody>
          <a:bodyPr wrap="square" lIns="0" tIns="0" rIns="0" bIns="0" rtlCol="0"/>
          <a:lstStyle/>
          <a:p>
            <a:endParaRPr sz="1266"/>
          </a:p>
        </p:txBody>
      </p:sp>
      <p:sp>
        <p:nvSpPr>
          <p:cNvPr id="10" name="object 7">
            <a:extLst>
              <a:ext uri="{FF2B5EF4-FFF2-40B4-BE49-F238E27FC236}">
                <a16:creationId xmlns:a16="http://schemas.microsoft.com/office/drawing/2014/main" id="{431A9667-96B9-4D03-833A-1C669FFED3EB}"/>
              </a:ext>
            </a:extLst>
          </p:cNvPr>
          <p:cNvSpPr/>
          <p:nvPr/>
        </p:nvSpPr>
        <p:spPr>
          <a:xfrm>
            <a:off x="3017691" y="2396853"/>
            <a:ext cx="1141661" cy="667048"/>
          </a:xfrm>
          <a:custGeom>
            <a:avLst/>
            <a:gdLst/>
            <a:ahLst/>
            <a:cxnLst/>
            <a:rect l="l" t="t" r="r" b="b"/>
            <a:pathLst>
              <a:path w="1623695" h="948689">
                <a:moveTo>
                  <a:pt x="0" y="931874"/>
                </a:moveTo>
                <a:lnTo>
                  <a:pt x="1613832" y="0"/>
                </a:lnTo>
                <a:lnTo>
                  <a:pt x="1623358" y="16497"/>
                </a:lnTo>
                <a:lnTo>
                  <a:pt x="9525" y="948371"/>
                </a:lnTo>
                <a:lnTo>
                  <a:pt x="0" y="931874"/>
                </a:lnTo>
                <a:close/>
              </a:path>
            </a:pathLst>
          </a:custGeom>
          <a:solidFill>
            <a:srgbClr val="0000FF"/>
          </a:solidFill>
        </p:spPr>
        <p:txBody>
          <a:bodyPr wrap="square" lIns="0" tIns="0" rIns="0" bIns="0" rtlCol="0"/>
          <a:lstStyle/>
          <a:p>
            <a:endParaRPr sz="1266"/>
          </a:p>
        </p:txBody>
      </p:sp>
      <p:sp>
        <p:nvSpPr>
          <p:cNvPr id="11" name="object 8">
            <a:extLst>
              <a:ext uri="{FF2B5EF4-FFF2-40B4-BE49-F238E27FC236}">
                <a16:creationId xmlns:a16="http://schemas.microsoft.com/office/drawing/2014/main" id="{E3F72B68-20E9-47FE-8718-E654C9A33AC9}"/>
              </a:ext>
            </a:extLst>
          </p:cNvPr>
          <p:cNvSpPr/>
          <p:nvPr/>
        </p:nvSpPr>
        <p:spPr>
          <a:xfrm>
            <a:off x="6540012" y="2556512"/>
            <a:ext cx="823317" cy="503188"/>
          </a:xfrm>
          <a:custGeom>
            <a:avLst/>
            <a:gdLst/>
            <a:ahLst/>
            <a:cxnLst/>
            <a:rect l="l" t="t" r="r" b="b"/>
            <a:pathLst>
              <a:path w="1170940" h="715645">
                <a:moveTo>
                  <a:pt x="0" y="699109"/>
                </a:moveTo>
                <a:lnTo>
                  <a:pt x="1160555" y="0"/>
                </a:lnTo>
                <a:lnTo>
                  <a:pt x="1170384" y="16317"/>
                </a:lnTo>
                <a:lnTo>
                  <a:pt x="9829" y="715427"/>
                </a:lnTo>
                <a:lnTo>
                  <a:pt x="0" y="699109"/>
                </a:lnTo>
                <a:close/>
              </a:path>
            </a:pathLst>
          </a:custGeom>
          <a:solidFill>
            <a:srgbClr val="0000FF"/>
          </a:solidFill>
        </p:spPr>
        <p:txBody>
          <a:bodyPr wrap="square" lIns="0" tIns="0" rIns="0" bIns="0" rtlCol="0"/>
          <a:lstStyle/>
          <a:p>
            <a:endParaRPr sz="1266"/>
          </a:p>
        </p:txBody>
      </p:sp>
      <p:sp>
        <p:nvSpPr>
          <p:cNvPr id="12" name="object 9">
            <a:extLst>
              <a:ext uri="{FF2B5EF4-FFF2-40B4-BE49-F238E27FC236}">
                <a16:creationId xmlns:a16="http://schemas.microsoft.com/office/drawing/2014/main" id="{F780A643-5309-458E-A194-7951F9804A1A}"/>
              </a:ext>
            </a:extLst>
          </p:cNvPr>
          <p:cNvSpPr/>
          <p:nvPr/>
        </p:nvSpPr>
        <p:spPr>
          <a:xfrm>
            <a:off x="5779460" y="2303682"/>
            <a:ext cx="777776" cy="759023"/>
          </a:xfrm>
          <a:custGeom>
            <a:avLst/>
            <a:gdLst/>
            <a:ahLst/>
            <a:cxnLst/>
            <a:rect l="l" t="t" r="r" b="b"/>
            <a:pathLst>
              <a:path w="1106170" h="1079500">
                <a:moveTo>
                  <a:pt x="13301" y="0"/>
                </a:moveTo>
                <a:lnTo>
                  <a:pt x="1106066" y="1065815"/>
                </a:lnTo>
                <a:lnTo>
                  <a:pt x="1092765" y="1079453"/>
                </a:lnTo>
                <a:lnTo>
                  <a:pt x="0" y="13637"/>
                </a:lnTo>
                <a:lnTo>
                  <a:pt x="13301" y="0"/>
                </a:lnTo>
                <a:close/>
              </a:path>
            </a:pathLst>
          </a:custGeom>
          <a:solidFill>
            <a:srgbClr val="0000FF"/>
          </a:solidFill>
        </p:spPr>
        <p:txBody>
          <a:bodyPr wrap="square" lIns="0" tIns="0" rIns="0" bIns="0" rtlCol="0"/>
          <a:lstStyle/>
          <a:p>
            <a:endParaRPr sz="1266"/>
          </a:p>
        </p:txBody>
      </p:sp>
      <p:sp>
        <p:nvSpPr>
          <p:cNvPr id="13" name="object 10">
            <a:extLst>
              <a:ext uri="{FF2B5EF4-FFF2-40B4-BE49-F238E27FC236}">
                <a16:creationId xmlns:a16="http://schemas.microsoft.com/office/drawing/2014/main" id="{40B86178-54E3-4615-BA85-2FCA1C3FF36C}"/>
              </a:ext>
            </a:extLst>
          </p:cNvPr>
          <p:cNvSpPr/>
          <p:nvPr/>
        </p:nvSpPr>
        <p:spPr>
          <a:xfrm>
            <a:off x="7354419" y="2284233"/>
            <a:ext cx="247352" cy="282625"/>
          </a:xfrm>
          <a:custGeom>
            <a:avLst/>
            <a:gdLst/>
            <a:ahLst/>
            <a:cxnLst/>
            <a:rect l="l" t="t" r="r" b="b"/>
            <a:pathLst>
              <a:path w="351790" h="401954">
                <a:moveTo>
                  <a:pt x="0" y="389164"/>
                </a:moveTo>
                <a:lnTo>
                  <a:pt x="336895" y="0"/>
                </a:lnTo>
                <a:lnTo>
                  <a:pt x="351298" y="12468"/>
                </a:lnTo>
                <a:lnTo>
                  <a:pt x="14402" y="401632"/>
                </a:lnTo>
                <a:lnTo>
                  <a:pt x="0" y="389164"/>
                </a:lnTo>
                <a:close/>
              </a:path>
            </a:pathLst>
          </a:custGeom>
          <a:solidFill>
            <a:srgbClr val="0000FF"/>
          </a:solidFill>
        </p:spPr>
        <p:txBody>
          <a:bodyPr wrap="square" lIns="0" tIns="0" rIns="0" bIns="0" rtlCol="0"/>
          <a:lstStyle/>
          <a:p>
            <a:endParaRPr sz="1266"/>
          </a:p>
        </p:txBody>
      </p:sp>
      <p:sp>
        <p:nvSpPr>
          <p:cNvPr id="14" name="object 11">
            <a:extLst>
              <a:ext uri="{FF2B5EF4-FFF2-40B4-BE49-F238E27FC236}">
                <a16:creationId xmlns:a16="http://schemas.microsoft.com/office/drawing/2014/main" id="{8324D47A-5D17-4F0D-B786-B7ABC1451619}"/>
              </a:ext>
            </a:extLst>
          </p:cNvPr>
          <p:cNvSpPr/>
          <p:nvPr/>
        </p:nvSpPr>
        <p:spPr>
          <a:xfrm>
            <a:off x="5780782" y="4173092"/>
            <a:ext cx="1544836" cy="1607344"/>
          </a:xfrm>
          <a:prstGeom prst="rect">
            <a:avLst/>
          </a:prstGeom>
          <a:blipFill>
            <a:blip r:embed="rId2" cstate="print"/>
            <a:stretch>
              <a:fillRect/>
            </a:stretch>
          </a:blipFill>
        </p:spPr>
        <p:txBody>
          <a:bodyPr wrap="square" lIns="0" tIns="0" rIns="0" bIns="0" rtlCol="0"/>
          <a:lstStyle/>
          <a:p>
            <a:endParaRPr sz="1266"/>
          </a:p>
        </p:txBody>
      </p:sp>
      <p:sp>
        <p:nvSpPr>
          <p:cNvPr id="17" name="object 14">
            <a:extLst>
              <a:ext uri="{FF2B5EF4-FFF2-40B4-BE49-F238E27FC236}">
                <a16:creationId xmlns:a16="http://schemas.microsoft.com/office/drawing/2014/main" id="{68E79EE2-7EDE-4D81-8765-60BC04F61461}"/>
              </a:ext>
            </a:extLst>
          </p:cNvPr>
          <p:cNvSpPr/>
          <p:nvPr/>
        </p:nvSpPr>
        <p:spPr>
          <a:xfrm>
            <a:off x="1969640" y="4561740"/>
            <a:ext cx="1923008" cy="856357"/>
          </a:xfrm>
          <a:custGeom>
            <a:avLst/>
            <a:gdLst/>
            <a:ahLst/>
            <a:cxnLst/>
            <a:rect l="l" t="t" r="r" b="b"/>
            <a:pathLst>
              <a:path w="2734945" h="1217929">
                <a:moveTo>
                  <a:pt x="0" y="1217625"/>
                </a:moveTo>
                <a:lnTo>
                  <a:pt x="100020" y="1215380"/>
                </a:lnTo>
                <a:lnTo>
                  <a:pt x="195169" y="1208797"/>
                </a:lnTo>
                <a:lnTo>
                  <a:pt x="285704" y="1198105"/>
                </a:lnTo>
                <a:lnTo>
                  <a:pt x="371881" y="1183531"/>
                </a:lnTo>
                <a:lnTo>
                  <a:pt x="453956" y="1165305"/>
                </a:lnTo>
                <a:lnTo>
                  <a:pt x="532187" y="1143654"/>
                </a:lnTo>
                <a:lnTo>
                  <a:pt x="606828" y="1118807"/>
                </a:lnTo>
                <a:lnTo>
                  <a:pt x="678136" y="1090992"/>
                </a:lnTo>
                <a:lnTo>
                  <a:pt x="746369" y="1060437"/>
                </a:lnTo>
                <a:lnTo>
                  <a:pt x="811781" y="1027371"/>
                </a:lnTo>
                <a:lnTo>
                  <a:pt x="874630" y="992022"/>
                </a:lnTo>
                <a:lnTo>
                  <a:pt x="935172" y="954618"/>
                </a:lnTo>
                <a:lnTo>
                  <a:pt x="993663" y="915387"/>
                </a:lnTo>
                <a:lnTo>
                  <a:pt x="1050360" y="874559"/>
                </a:lnTo>
                <a:lnTo>
                  <a:pt x="1105518" y="832360"/>
                </a:lnTo>
                <a:lnTo>
                  <a:pt x="1159395" y="789021"/>
                </a:lnTo>
                <a:lnTo>
                  <a:pt x="1212246" y="744768"/>
                </a:lnTo>
                <a:lnTo>
                  <a:pt x="1264328" y="699830"/>
                </a:lnTo>
                <a:lnTo>
                  <a:pt x="1315898" y="654435"/>
                </a:lnTo>
                <a:lnTo>
                  <a:pt x="1367211" y="608812"/>
                </a:lnTo>
                <a:lnTo>
                  <a:pt x="1418524" y="563189"/>
                </a:lnTo>
                <a:lnTo>
                  <a:pt x="1470094" y="517795"/>
                </a:lnTo>
                <a:lnTo>
                  <a:pt x="1522176" y="472857"/>
                </a:lnTo>
                <a:lnTo>
                  <a:pt x="1575027" y="428604"/>
                </a:lnTo>
                <a:lnTo>
                  <a:pt x="1628904" y="385264"/>
                </a:lnTo>
                <a:lnTo>
                  <a:pt x="1684062" y="343065"/>
                </a:lnTo>
                <a:lnTo>
                  <a:pt x="1740759" y="302237"/>
                </a:lnTo>
                <a:lnTo>
                  <a:pt x="1799250" y="263007"/>
                </a:lnTo>
                <a:lnTo>
                  <a:pt x="1859792" y="225603"/>
                </a:lnTo>
                <a:lnTo>
                  <a:pt x="1922641" y="190253"/>
                </a:lnTo>
                <a:lnTo>
                  <a:pt x="1988053" y="157187"/>
                </a:lnTo>
                <a:lnTo>
                  <a:pt x="2056286" y="126633"/>
                </a:lnTo>
                <a:lnTo>
                  <a:pt x="2127594" y="98817"/>
                </a:lnTo>
                <a:lnTo>
                  <a:pt x="2202235" y="73970"/>
                </a:lnTo>
                <a:lnTo>
                  <a:pt x="2280465" y="52319"/>
                </a:lnTo>
                <a:lnTo>
                  <a:pt x="2362541" y="34093"/>
                </a:lnTo>
                <a:lnTo>
                  <a:pt x="2448718" y="19520"/>
                </a:lnTo>
                <a:lnTo>
                  <a:pt x="2539253" y="8827"/>
                </a:lnTo>
                <a:lnTo>
                  <a:pt x="2634402" y="2244"/>
                </a:lnTo>
                <a:lnTo>
                  <a:pt x="2734422" y="0"/>
                </a:lnTo>
              </a:path>
            </a:pathLst>
          </a:custGeom>
          <a:ln w="25912">
            <a:solidFill>
              <a:srgbClr val="0000FF"/>
            </a:solidFill>
          </a:ln>
        </p:spPr>
        <p:txBody>
          <a:bodyPr wrap="square" lIns="0" tIns="0" rIns="0" bIns="0" rtlCol="0"/>
          <a:lstStyle/>
          <a:p>
            <a:endParaRPr sz="1266"/>
          </a:p>
        </p:txBody>
      </p:sp>
      <p:sp>
        <p:nvSpPr>
          <p:cNvPr id="18" name="object 15">
            <a:extLst>
              <a:ext uri="{FF2B5EF4-FFF2-40B4-BE49-F238E27FC236}">
                <a16:creationId xmlns:a16="http://schemas.microsoft.com/office/drawing/2014/main" id="{B63D7B95-C6EA-426F-996A-F98A3F58379A}"/>
              </a:ext>
            </a:extLst>
          </p:cNvPr>
          <p:cNvSpPr/>
          <p:nvPr/>
        </p:nvSpPr>
        <p:spPr>
          <a:xfrm>
            <a:off x="3892281" y="4561454"/>
            <a:ext cx="601861" cy="446"/>
          </a:xfrm>
          <a:custGeom>
            <a:avLst/>
            <a:gdLst/>
            <a:ahLst/>
            <a:cxnLst/>
            <a:rect l="l" t="t" r="r" b="b"/>
            <a:pathLst>
              <a:path w="855979" h="634">
                <a:moveTo>
                  <a:pt x="0" y="408"/>
                </a:moveTo>
                <a:lnTo>
                  <a:pt x="855553" y="0"/>
                </a:lnTo>
              </a:path>
            </a:pathLst>
          </a:custGeom>
          <a:ln w="25911">
            <a:solidFill>
              <a:srgbClr val="0000FF"/>
            </a:solidFill>
          </a:ln>
        </p:spPr>
        <p:txBody>
          <a:bodyPr wrap="square" lIns="0" tIns="0" rIns="0" bIns="0" rtlCol="0"/>
          <a:lstStyle/>
          <a:p>
            <a:endParaRPr sz="1266"/>
          </a:p>
        </p:txBody>
      </p:sp>
      <p:sp>
        <p:nvSpPr>
          <p:cNvPr id="19" name="object 16">
            <a:extLst>
              <a:ext uri="{FF2B5EF4-FFF2-40B4-BE49-F238E27FC236}">
                <a16:creationId xmlns:a16="http://schemas.microsoft.com/office/drawing/2014/main" id="{1DB73648-4512-4F05-8CF9-20D47EC454D1}"/>
              </a:ext>
            </a:extLst>
          </p:cNvPr>
          <p:cNvSpPr/>
          <p:nvPr/>
        </p:nvSpPr>
        <p:spPr>
          <a:xfrm>
            <a:off x="1468458" y="5417812"/>
            <a:ext cx="548283" cy="9376"/>
          </a:xfrm>
          <a:custGeom>
            <a:avLst/>
            <a:gdLst/>
            <a:ahLst/>
            <a:cxnLst/>
            <a:rect l="l" t="t" r="r" b="b"/>
            <a:pathLst>
              <a:path w="779780" h="13334">
                <a:moveTo>
                  <a:pt x="0" y="13057"/>
                </a:moveTo>
                <a:lnTo>
                  <a:pt x="779630" y="0"/>
                </a:lnTo>
              </a:path>
            </a:pathLst>
          </a:custGeom>
          <a:ln w="25911">
            <a:solidFill>
              <a:srgbClr val="0000FF"/>
            </a:solidFill>
          </a:ln>
        </p:spPr>
        <p:txBody>
          <a:bodyPr wrap="square" lIns="0" tIns="0" rIns="0" bIns="0" rtlCol="0"/>
          <a:lstStyle/>
          <a:p>
            <a:endParaRPr sz="1266"/>
          </a:p>
        </p:txBody>
      </p:sp>
      <p:sp>
        <p:nvSpPr>
          <p:cNvPr id="20" name="object 17">
            <a:extLst>
              <a:ext uri="{FF2B5EF4-FFF2-40B4-BE49-F238E27FC236}">
                <a16:creationId xmlns:a16="http://schemas.microsoft.com/office/drawing/2014/main" id="{EB54F7B1-CD8A-47BD-9B96-33779F1748BB}"/>
              </a:ext>
            </a:extLst>
          </p:cNvPr>
          <p:cNvSpPr/>
          <p:nvPr/>
        </p:nvSpPr>
        <p:spPr>
          <a:xfrm>
            <a:off x="2610353" y="4207596"/>
            <a:ext cx="31700" cy="1576983"/>
          </a:xfrm>
          <a:custGeom>
            <a:avLst/>
            <a:gdLst/>
            <a:ahLst/>
            <a:cxnLst/>
            <a:rect l="l" t="t" r="r" b="b"/>
            <a:pathLst>
              <a:path w="45085" h="2242820">
                <a:moveTo>
                  <a:pt x="0" y="0"/>
                </a:moveTo>
                <a:lnTo>
                  <a:pt x="44900" y="2242242"/>
                </a:lnTo>
              </a:path>
            </a:pathLst>
          </a:custGeom>
          <a:ln w="25919">
            <a:solidFill>
              <a:srgbClr val="FF0000"/>
            </a:solidFill>
          </a:ln>
        </p:spPr>
        <p:txBody>
          <a:bodyPr wrap="square" lIns="0" tIns="0" rIns="0" bIns="0" rtlCol="0"/>
          <a:lstStyle/>
          <a:p>
            <a:endParaRPr sz="1266"/>
          </a:p>
        </p:txBody>
      </p:sp>
      <p:sp>
        <p:nvSpPr>
          <p:cNvPr id="21" name="object 18">
            <a:extLst>
              <a:ext uri="{FF2B5EF4-FFF2-40B4-BE49-F238E27FC236}">
                <a16:creationId xmlns:a16="http://schemas.microsoft.com/office/drawing/2014/main" id="{0C98E5B6-34A4-45DC-9DC0-AAFDA7872A96}"/>
              </a:ext>
            </a:extLst>
          </p:cNvPr>
          <p:cNvSpPr/>
          <p:nvPr/>
        </p:nvSpPr>
        <p:spPr>
          <a:xfrm>
            <a:off x="3426210" y="4236001"/>
            <a:ext cx="9376" cy="1519833"/>
          </a:xfrm>
          <a:custGeom>
            <a:avLst/>
            <a:gdLst/>
            <a:ahLst/>
            <a:cxnLst/>
            <a:rect l="l" t="t" r="r" b="b"/>
            <a:pathLst>
              <a:path w="13335" h="2161540">
                <a:moveTo>
                  <a:pt x="0" y="0"/>
                </a:moveTo>
                <a:lnTo>
                  <a:pt x="13061" y="2161447"/>
                </a:lnTo>
              </a:path>
            </a:pathLst>
          </a:custGeom>
          <a:ln w="25919">
            <a:solidFill>
              <a:srgbClr val="FF0000"/>
            </a:solidFill>
          </a:ln>
        </p:spPr>
        <p:txBody>
          <a:bodyPr wrap="square" lIns="0" tIns="0" rIns="0" bIns="0" rtlCol="0"/>
          <a:lstStyle/>
          <a:p>
            <a:endParaRPr sz="1266"/>
          </a:p>
        </p:txBody>
      </p:sp>
    </p:spTree>
    <p:extLst>
      <p:ext uri="{BB962C8B-B14F-4D97-AF65-F5344CB8AC3E}">
        <p14:creationId xmlns:p14="http://schemas.microsoft.com/office/powerpoint/2010/main" val="264100118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CC31E-8DC1-4B53-9723-E7C47C902A56}"/>
              </a:ext>
            </a:extLst>
          </p:cNvPr>
          <p:cNvSpPr>
            <a:spLocks noGrp="1"/>
          </p:cNvSpPr>
          <p:nvPr>
            <p:ph type="title"/>
          </p:nvPr>
        </p:nvSpPr>
        <p:spPr/>
        <p:txBody>
          <a:bodyPr/>
          <a:lstStyle/>
          <a:p>
            <a:r>
              <a:rPr lang="en-US" altLang="zh-CN" dirty="0"/>
              <a:t>How to attack?</a:t>
            </a:r>
            <a:endParaRPr lang="zh-CN" altLang="en-US" dirty="0"/>
          </a:p>
        </p:txBody>
      </p:sp>
      <p:sp>
        <p:nvSpPr>
          <p:cNvPr id="4" name="页脚占位符 3">
            <a:extLst>
              <a:ext uri="{FF2B5EF4-FFF2-40B4-BE49-F238E27FC236}">
                <a16:creationId xmlns:a16="http://schemas.microsoft.com/office/drawing/2014/main" id="{30C914E4-C6B6-4DE4-A0DE-9A32301E46AC}"/>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658A82D9-B7E1-4E00-B29C-036E3CE0494A}"/>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11</a:t>
            </a:fld>
            <a:endParaRPr lang="en-US" altLang="zh-CN">
              <a:solidFill>
                <a:srgbClr val="000000"/>
              </a:solidFill>
            </a:endParaRPr>
          </a:p>
        </p:txBody>
      </p:sp>
      <p:sp>
        <p:nvSpPr>
          <p:cNvPr id="6" name="文字方塊 5">
            <a:extLst>
              <a:ext uri="{FF2B5EF4-FFF2-40B4-BE49-F238E27FC236}">
                <a16:creationId xmlns:a16="http://schemas.microsoft.com/office/drawing/2014/main" id="{82095A4B-789F-4E42-A53F-77B6D8FEC5BE}"/>
              </a:ext>
            </a:extLst>
          </p:cNvPr>
          <p:cNvSpPr txBox="1"/>
          <p:nvPr/>
        </p:nvSpPr>
        <p:spPr>
          <a:xfrm>
            <a:off x="6422095" y="1994001"/>
            <a:ext cx="260180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Something Else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9AB287C4-6751-49FB-AA73-759AAB793DE6}"/>
              </a:ext>
            </a:extLst>
          </p:cNvPr>
          <p:cNvSpPr/>
          <p:nvPr/>
        </p:nvSpPr>
        <p:spPr>
          <a:xfrm>
            <a:off x="6801109" y="2468721"/>
            <a:ext cx="1843774"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Tiger 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 name="圖片 9" descr="一張含有 貓, 動物, 哺乳類, 橙色 的圖片&#10;&#10;自動產生的描述">
            <a:extLst>
              <a:ext uri="{FF2B5EF4-FFF2-40B4-BE49-F238E27FC236}">
                <a16:creationId xmlns:a16="http://schemas.microsoft.com/office/drawing/2014/main" id="{585CA5A2-4090-4095-835B-6E12C3885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55" y="1784459"/>
            <a:ext cx="2072235" cy="2000779"/>
          </a:xfrm>
          <a:prstGeom prst="rect">
            <a:avLst/>
          </a:prstGeom>
        </p:spPr>
      </p:pic>
      <p:sp>
        <p:nvSpPr>
          <p:cNvPr id="9" name="矩形 8">
            <a:extLst>
              <a:ext uri="{FF2B5EF4-FFF2-40B4-BE49-F238E27FC236}">
                <a16:creationId xmlns:a16="http://schemas.microsoft.com/office/drawing/2014/main" id="{C7294C04-C87A-4EAE-8AD1-D9E340175DAD}"/>
              </a:ext>
            </a:extLst>
          </p:cNvPr>
          <p:cNvSpPr/>
          <p:nvPr/>
        </p:nvSpPr>
        <p:spPr>
          <a:xfrm>
            <a:off x="7200817" y="2865541"/>
            <a:ext cx="92204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00"/>
                </a:solidFill>
                <a:effectLst/>
                <a:uLnTx/>
                <a:uFillTx/>
                <a:latin typeface="Courier New" panose="02070309020205020404" pitchFamily="49" charset="0"/>
                <a:ea typeface="新細明體" panose="02020500000000000000" pitchFamily="18" charset="-120"/>
                <a:cs typeface="+mn-cs"/>
              </a:rPr>
              <a:t>0.64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圓角 3">
            <a:extLst>
              <a:ext uri="{FF2B5EF4-FFF2-40B4-BE49-F238E27FC236}">
                <a16:creationId xmlns:a16="http://schemas.microsoft.com/office/drawing/2014/main" id="{537FD5A5-5CE5-4848-82F3-5A2D8B69DD5C}"/>
              </a:ext>
            </a:extLst>
          </p:cNvPr>
          <p:cNvSpPr/>
          <p:nvPr/>
        </p:nvSpPr>
        <p:spPr>
          <a:xfrm>
            <a:off x="4355976" y="1916832"/>
            <a:ext cx="1815548" cy="1683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Network</a:t>
            </a:r>
          </a:p>
        </p:txBody>
      </p:sp>
      <p:pic>
        <p:nvPicPr>
          <p:cNvPr id="11" name="圖片 11">
            <a:extLst>
              <a:ext uri="{FF2B5EF4-FFF2-40B4-BE49-F238E27FC236}">
                <a16:creationId xmlns:a16="http://schemas.microsoft.com/office/drawing/2014/main" id="{0B5CC633-E001-4FD0-ADAE-ECDB438B8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382" y="4159469"/>
            <a:ext cx="2072235" cy="2000779"/>
          </a:xfrm>
          <a:prstGeom prst="rect">
            <a:avLst/>
          </a:prstGeom>
        </p:spPr>
      </p:pic>
      <p:cxnSp>
        <p:nvCxnSpPr>
          <p:cNvPr id="12" name="直線單箭頭接點 8">
            <a:extLst>
              <a:ext uri="{FF2B5EF4-FFF2-40B4-BE49-F238E27FC236}">
                <a16:creationId xmlns:a16="http://schemas.microsoft.com/office/drawing/2014/main" id="{83A1C7AC-CD7E-407A-B743-7E0D8F5B5C03}"/>
              </a:ext>
            </a:extLst>
          </p:cNvPr>
          <p:cNvCxnSpPr>
            <a:cxnSpLocks/>
          </p:cNvCxnSpPr>
          <p:nvPr/>
        </p:nvCxnSpPr>
        <p:spPr>
          <a:xfrm>
            <a:off x="2619942" y="2806813"/>
            <a:ext cx="16432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4">
            <a:extLst>
              <a:ext uri="{FF2B5EF4-FFF2-40B4-BE49-F238E27FC236}">
                <a16:creationId xmlns:a16="http://schemas.microsoft.com/office/drawing/2014/main" id="{943978BB-3FC3-4F91-AC0C-C0DE8CA4853D}"/>
              </a:ext>
            </a:extLst>
          </p:cNvPr>
          <p:cNvCxnSpPr>
            <a:cxnSpLocks/>
          </p:cNvCxnSpPr>
          <p:nvPr/>
        </p:nvCxnSpPr>
        <p:spPr>
          <a:xfrm>
            <a:off x="6220861" y="2806813"/>
            <a:ext cx="5447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7">
            <a:extLst>
              <a:ext uri="{FF2B5EF4-FFF2-40B4-BE49-F238E27FC236}">
                <a16:creationId xmlns:a16="http://schemas.microsoft.com/office/drawing/2014/main" id="{55174335-76C7-411E-B4E7-80C87EA3DB93}"/>
              </a:ext>
            </a:extLst>
          </p:cNvPr>
          <p:cNvCxnSpPr>
            <a:cxnSpLocks/>
          </p:cNvCxnSpPr>
          <p:nvPr/>
        </p:nvCxnSpPr>
        <p:spPr>
          <a:xfrm>
            <a:off x="6955543" y="2699553"/>
            <a:ext cx="153490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單箭頭接點 20">
            <a:extLst>
              <a:ext uri="{FF2B5EF4-FFF2-40B4-BE49-F238E27FC236}">
                <a16:creationId xmlns:a16="http://schemas.microsoft.com/office/drawing/2014/main" id="{2DF4A966-5AC3-44EE-A7D4-4BEDF7F1C4A4}"/>
              </a:ext>
            </a:extLst>
          </p:cNvPr>
          <p:cNvCxnSpPr>
            <a:cxnSpLocks/>
          </p:cNvCxnSpPr>
          <p:nvPr/>
        </p:nvCxnSpPr>
        <p:spPr>
          <a:xfrm flipV="1">
            <a:off x="5290254" y="3613110"/>
            <a:ext cx="0" cy="569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21">
            <a:extLst>
              <a:ext uri="{FF2B5EF4-FFF2-40B4-BE49-F238E27FC236}">
                <a16:creationId xmlns:a16="http://schemas.microsoft.com/office/drawing/2014/main" id="{67697842-58F7-4CFC-A315-53C3DE794791}"/>
              </a:ext>
            </a:extLst>
          </p:cNvPr>
          <p:cNvCxnSpPr>
            <a:cxnSpLocks/>
          </p:cNvCxnSpPr>
          <p:nvPr/>
        </p:nvCxnSpPr>
        <p:spPr>
          <a:xfrm>
            <a:off x="3060194" y="5132662"/>
            <a:ext cx="10529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27">
            <a:extLst>
              <a:ext uri="{FF2B5EF4-FFF2-40B4-BE49-F238E27FC236}">
                <a16:creationId xmlns:a16="http://schemas.microsoft.com/office/drawing/2014/main" id="{D318A23F-24A2-4116-9E4C-9B207D048EA2}"/>
              </a:ext>
            </a:extLst>
          </p:cNvPr>
          <p:cNvSpPr txBox="1"/>
          <p:nvPr/>
        </p:nvSpPr>
        <p:spPr>
          <a:xfrm>
            <a:off x="377040" y="1358063"/>
            <a:ext cx="238706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Original Image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28">
            <a:extLst>
              <a:ext uri="{FF2B5EF4-FFF2-40B4-BE49-F238E27FC236}">
                <a16:creationId xmlns:a16="http://schemas.microsoft.com/office/drawing/2014/main" id="{4FC80F82-221D-4DC7-BA41-89BA9C70C4A2}"/>
              </a:ext>
            </a:extLst>
          </p:cNvPr>
          <p:cNvSpPr txBox="1"/>
          <p:nvPr/>
        </p:nvSpPr>
        <p:spPr>
          <a:xfrm>
            <a:off x="6260617" y="4551936"/>
            <a:ext cx="184377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Attacked Image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29">
            <a:extLst>
              <a:ext uri="{FF2B5EF4-FFF2-40B4-BE49-F238E27FC236}">
                <a16:creationId xmlns:a16="http://schemas.microsoft.com/office/drawing/2014/main" id="{4909F427-D342-4757-9CDA-819FE50CDE15}"/>
              </a:ext>
            </a:extLst>
          </p:cNvPr>
          <p:cNvCxnSpPr>
            <a:cxnSpLocks/>
          </p:cNvCxnSpPr>
          <p:nvPr/>
        </p:nvCxnSpPr>
        <p:spPr>
          <a:xfrm>
            <a:off x="1623725" y="3785238"/>
            <a:ext cx="0" cy="626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31">
                <a:extLst>
                  <a:ext uri="{FF2B5EF4-FFF2-40B4-BE49-F238E27FC236}">
                    <a16:creationId xmlns:a16="http://schemas.microsoft.com/office/drawing/2014/main" id="{4E2AE16E-7F79-4C75-B333-C28D71FAF271}"/>
                  </a:ext>
                </a:extLst>
              </p:cNvPr>
              <p:cNvSpPr txBox="1"/>
              <p:nvPr/>
            </p:nvSpPr>
            <p:spPr>
              <a:xfrm>
                <a:off x="1324533" y="4412052"/>
                <a:ext cx="631455" cy="136062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e>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e>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e>
                            <m:e>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0" name="文字方塊 31">
                <a:extLst>
                  <a:ext uri="{FF2B5EF4-FFF2-40B4-BE49-F238E27FC236}">
                    <a16:creationId xmlns:a16="http://schemas.microsoft.com/office/drawing/2014/main" id="{4E2AE16E-7F79-4C75-B333-C28D71FAF271}"/>
                  </a:ext>
                </a:extLst>
              </p:cNvPr>
              <p:cNvSpPr txBox="1">
                <a:spLocks noRot="1" noChangeAspect="1" noMove="1" noResize="1" noEditPoints="1" noAdjustHandles="1" noChangeArrowheads="1" noChangeShapeType="1" noTextEdit="1"/>
              </p:cNvSpPr>
              <p:nvPr/>
            </p:nvSpPr>
            <p:spPr>
              <a:xfrm>
                <a:off x="1324533" y="4412052"/>
                <a:ext cx="631455" cy="13606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32">
                <a:extLst>
                  <a:ext uri="{FF2B5EF4-FFF2-40B4-BE49-F238E27FC236}">
                    <a16:creationId xmlns:a16="http://schemas.microsoft.com/office/drawing/2014/main" id="{5BACF1B3-01DD-476C-BAC8-673CD85536E9}"/>
                  </a:ext>
                </a:extLst>
              </p:cNvPr>
              <p:cNvSpPr txBox="1"/>
              <p:nvPr/>
            </p:nvSpPr>
            <p:spPr>
              <a:xfrm>
                <a:off x="1972589" y="4412052"/>
                <a:ext cx="1087605" cy="136062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begChr m:val="["/>
                          <m:end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eqArr>
                            <m:eqArr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eqArrPr>
                            <m:e>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e>
                            <m:e>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e>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e>
                            <m:e>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eqAr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1" name="文字方塊 32">
                <a:extLst>
                  <a:ext uri="{FF2B5EF4-FFF2-40B4-BE49-F238E27FC236}">
                    <a16:creationId xmlns:a16="http://schemas.microsoft.com/office/drawing/2014/main" id="{5BACF1B3-01DD-476C-BAC8-673CD85536E9}"/>
                  </a:ext>
                </a:extLst>
              </p:cNvPr>
              <p:cNvSpPr txBox="1">
                <a:spLocks noRot="1" noChangeAspect="1" noMove="1" noResize="1" noEditPoints="1" noAdjustHandles="1" noChangeArrowheads="1" noChangeShapeType="1" noTextEdit="1"/>
              </p:cNvSpPr>
              <p:nvPr/>
            </p:nvSpPr>
            <p:spPr>
              <a:xfrm>
                <a:off x="1972589" y="4412052"/>
                <a:ext cx="1087605" cy="13606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37">
                <a:extLst>
                  <a:ext uri="{FF2B5EF4-FFF2-40B4-BE49-F238E27FC236}">
                    <a16:creationId xmlns:a16="http://schemas.microsoft.com/office/drawing/2014/main" id="{2E5EDE79-2903-4AA1-BF04-FCD1D4F66FBA}"/>
                  </a:ext>
                </a:extLst>
              </p:cNvPr>
              <p:cNvSpPr txBox="1"/>
              <p:nvPr/>
            </p:nvSpPr>
            <p:spPr>
              <a:xfrm>
                <a:off x="2357003" y="3202795"/>
                <a:ext cx="80838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2" name="文字方塊 37">
                <a:extLst>
                  <a:ext uri="{FF2B5EF4-FFF2-40B4-BE49-F238E27FC236}">
                    <a16:creationId xmlns:a16="http://schemas.microsoft.com/office/drawing/2014/main" id="{2E5EDE79-2903-4AA1-BF04-FCD1D4F66FBA}"/>
                  </a:ext>
                </a:extLst>
              </p:cNvPr>
              <p:cNvSpPr txBox="1">
                <a:spLocks noRot="1" noChangeAspect="1" noMove="1" noResize="1" noEditPoints="1" noAdjustHandles="1" noChangeArrowheads="1" noChangeShapeType="1" noTextEdit="1"/>
              </p:cNvSpPr>
              <p:nvPr/>
            </p:nvSpPr>
            <p:spPr>
              <a:xfrm>
                <a:off x="2357003" y="3202795"/>
                <a:ext cx="808382"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38">
                <a:extLst>
                  <a:ext uri="{FF2B5EF4-FFF2-40B4-BE49-F238E27FC236}">
                    <a16:creationId xmlns:a16="http://schemas.microsoft.com/office/drawing/2014/main" id="{FE4F0883-0AF4-4EA4-A615-DA3345FFFCE6}"/>
                  </a:ext>
                </a:extLst>
              </p:cNvPr>
              <p:cNvSpPr txBox="1"/>
              <p:nvPr/>
            </p:nvSpPr>
            <p:spPr>
              <a:xfrm>
                <a:off x="6293351" y="5423476"/>
                <a:ext cx="207223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3" name="文字方塊 38">
                <a:extLst>
                  <a:ext uri="{FF2B5EF4-FFF2-40B4-BE49-F238E27FC236}">
                    <a16:creationId xmlns:a16="http://schemas.microsoft.com/office/drawing/2014/main" id="{FE4F0883-0AF4-4EA4-A615-DA3345FFFCE6}"/>
                  </a:ext>
                </a:extLst>
              </p:cNvPr>
              <p:cNvSpPr txBox="1">
                <a:spLocks noRot="1" noChangeAspect="1" noMove="1" noResize="1" noEditPoints="1" noAdjustHandles="1" noChangeArrowheads="1" noChangeShapeType="1" noTextEdit="1"/>
              </p:cNvSpPr>
              <p:nvPr/>
            </p:nvSpPr>
            <p:spPr>
              <a:xfrm>
                <a:off x="6293351" y="5423476"/>
                <a:ext cx="2072235" cy="461665"/>
              </a:xfrm>
              <a:prstGeom prst="rect">
                <a:avLst/>
              </a:prstGeom>
              <a:blipFill>
                <a:blip r:embed="rId7"/>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BD7EEE09-1B1A-416B-8CEA-94D46B30160B}"/>
              </a:ext>
            </a:extLst>
          </p:cNvPr>
          <p:cNvSpPr/>
          <p:nvPr/>
        </p:nvSpPr>
        <p:spPr>
          <a:xfrm>
            <a:off x="611188" y="979242"/>
            <a:ext cx="3695242" cy="400110"/>
          </a:xfrm>
          <a:prstGeom prst="rect">
            <a:avLst/>
          </a:prstGeom>
        </p:spPr>
        <p:txBody>
          <a:bodyPr wrap="none">
            <a:spAutoFit/>
          </a:bodyPr>
          <a:lstStyle/>
          <a:p>
            <a:r>
              <a:rPr lang="en-US" altLang="zh-TW" sz="2000" b="1" dirty="0"/>
              <a:t>What do we want to do?</a:t>
            </a:r>
            <a:endParaRPr lang="zh-CN" altLang="en-US" sz="2000" b="1" dirty="0"/>
          </a:p>
        </p:txBody>
      </p:sp>
    </p:spTree>
    <p:extLst>
      <p:ext uri="{BB962C8B-B14F-4D97-AF65-F5344CB8AC3E}">
        <p14:creationId xmlns:p14="http://schemas.microsoft.com/office/powerpoint/2010/main" val="35357077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animBg="1"/>
      <p:bldP spid="17" grpId="0"/>
      <p:bldP spid="18" grpId="0"/>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E099B-11FA-44EB-A6C9-CB550119A8BD}"/>
              </a:ext>
            </a:extLst>
          </p:cNvPr>
          <p:cNvSpPr>
            <a:spLocks noGrp="1"/>
          </p:cNvSpPr>
          <p:nvPr>
            <p:ph type="title"/>
          </p:nvPr>
        </p:nvSpPr>
        <p:spPr/>
        <p:txBody>
          <a:bodyPr/>
          <a:lstStyle/>
          <a:p>
            <a:r>
              <a:rPr lang="en-US" altLang="zh-TW" dirty="0"/>
              <a:t>Loss Function for Attack</a:t>
            </a:r>
            <a:endParaRPr lang="zh-CN" altLang="en-US" dirty="0"/>
          </a:p>
        </p:txBody>
      </p:sp>
      <p:sp>
        <p:nvSpPr>
          <p:cNvPr id="4" name="页脚占位符 3">
            <a:extLst>
              <a:ext uri="{FF2B5EF4-FFF2-40B4-BE49-F238E27FC236}">
                <a16:creationId xmlns:a16="http://schemas.microsoft.com/office/drawing/2014/main" id="{B15D812E-5AFD-4B70-BC20-12C55C2787B2}"/>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660E884C-B678-4CF0-9080-DBAB4C8535FF}"/>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12</a:t>
            </a:fld>
            <a:endParaRPr lang="en-US" altLang="zh-CN">
              <a:solidFill>
                <a:srgbClr val="000000"/>
              </a:solidFill>
            </a:endParaRPr>
          </a:p>
        </p:txBody>
      </p:sp>
      <p:sp>
        <p:nvSpPr>
          <p:cNvPr id="37" name="文字方塊 37">
            <a:extLst>
              <a:ext uri="{FF2B5EF4-FFF2-40B4-BE49-F238E27FC236}">
                <a16:creationId xmlns:a16="http://schemas.microsoft.com/office/drawing/2014/main" id="{528720EB-C80C-46CE-AA34-9D4C6C0CD1E5}"/>
              </a:ext>
            </a:extLst>
          </p:cNvPr>
          <p:cNvSpPr txBox="1"/>
          <p:nvPr/>
        </p:nvSpPr>
        <p:spPr>
          <a:xfrm>
            <a:off x="6623287" y="1633755"/>
            <a:ext cx="1087655" cy="461665"/>
          </a:xfrm>
          <a:prstGeom prst="rect">
            <a:avLst/>
          </a:prstGeom>
          <a:noFill/>
        </p:spPr>
        <p:txBody>
          <a:bodyPr wrap="square" rtlCol="0">
            <a:spAutoFit/>
          </a:bodyPr>
          <a:lstStyle/>
          <a:p>
            <a:pPr algn="ctr" defTabSz="457200"/>
            <a:r>
              <a:rPr lang="en-US" altLang="zh-TW" sz="2400" dirty="0">
                <a:solidFill>
                  <a:srgbClr val="0000FF"/>
                </a:solidFill>
                <a:latin typeface="Calibri" panose="020F0502020204030204"/>
                <a:ea typeface="新細明體" panose="02020500000000000000" pitchFamily="18" charset="-120"/>
              </a:rPr>
              <a:t>close</a:t>
            </a:r>
            <a:endParaRPr lang="zh-TW" altLang="en-US" sz="2400" dirty="0">
              <a:solidFill>
                <a:srgbClr val="0000FF"/>
              </a:solidFill>
              <a:latin typeface="Calibri" panose="020F0502020204030204"/>
              <a:ea typeface="新細明體" panose="02020500000000000000" pitchFamily="18" charset="-120"/>
            </a:endParaRPr>
          </a:p>
        </p:txBody>
      </p:sp>
      <p:sp>
        <p:nvSpPr>
          <p:cNvPr id="38" name="內容版面配置區 2">
            <a:extLst>
              <a:ext uri="{FF2B5EF4-FFF2-40B4-BE49-F238E27FC236}">
                <a16:creationId xmlns:a16="http://schemas.microsoft.com/office/drawing/2014/main" id="{F6FDD152-C7D1-49DF-8903-D3B059592B7A}"/>
              </a:ext>
            </a:extLst>
          </p:cNvPr>
          <p:cNvSpPr txBox="1">
            <a:spLocks/>
          </p:cNvSpPr>
          <p:nvPr/>
        </p:nvSpPr>
        <p:spPr>
          <a:xfrm>
            <a:off x="634696" y="1619545"/>
            <a:ext cx="7886700" cy="4667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1" i="1" u="sng"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1" u="sng"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Training:</a:t>
            </a:r>
            <a:r>
              <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1" u="sng"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Non-targeted Attack:</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1" u="sng"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Targeted Attack: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1" i="1" u="sng"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Constraint: </a:t>
            </a:r>
            <a:endParaRPr kumimoji="0" lang="en-US" altLang="zh-TW" sz="2800" b="1" i="1" u="sng"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9" name="文字方塊 3">
                <a:extLst>
                  <a:ext uri="{FF2B5EF4-FFF2-40B4-BE49-F238E27FC236}">
                    <a16:creationId xmlns:a16="http://schemas.microsoft.com/office/drawing/2014/main" id="{08A67D24-B678-4F95-B5E2-4DDD06D8C680}"/>
                  </a:ext>
                </a:extLst>
              </p:cNvPr>
              <p:cNvSpPr txBox="1"/>
              <p:nvPr/>
            </p:nvSpPr>
            <p:spPr>
              <a:xfrm>
                <a:off x="4143498" y="4177557"/>
                <a:ext cx="3509102" cy="430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𝐿</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𝑥</m:t>
                              </m:r>
                            </m:e>
                            <m:sup>
                              <m:r>
                                <a:rPr lang="en-US" altLang="zh-TW" sz="2800" i="1">
                                  <a:solidFill>
                                    <a:prstClr val="black"/>
                                  </a:solidFill>
                                  <a:latin typeface="Cambria Math" panose="02040503050406030204" pitchFamily="18" charset="0"/>
                                </a:rPr>
                                <m:t>′</m:t>
                              </m:r>
                            </m:sup>
                          </m:sSup>
                        </m:e>
                      </m:d>
                      <m:r>
                        <a:rPr lang="en-US" altLang="zh-TW" sz="2800" i="1" smtClean="0">
                          <a:solidFill>
                            <a:prstClr val="black"/>
                          </a:solidFill>
                          <a:latin typeface="Cambria Math" panose="02040503050406030204" pitchFamily="18" charset="0"/>
                        </a:rPr>
                        <m:t>=−</m:t>
                      </m:r>
                      <m:r>
                        <a:rPr lang="en-US" altLang="zh-TW" sz="2800" i="1">
                          <a:solidFill>
                            <a:prstClr val="black"/>
                          </a:solidFill>
                          <a:latin typeface="Cambria Math" panose="02040503050406030204" pitchFamily="18" charset="0"/>
                        </a:rPr>
                        <m:t>𝐶</m:t>
                      </m:r>
                      <m:d>
                        <m:dPr>
                          <m:ctrlPr>
                            <a:rPr lang="en-US" altLang="zh-TW" sz="2800" i="1">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𝑦</m:t>
                              </m:r>
                            </m:e>
                            <m:sup>
                              <m:r>
                                <a:rPr lang="en-US" altLang="zh-TW" sz="2800" i="1">
                                  <a:solidFill>
                                    <a:prstClr val="black"/>
                                  </a:solidFill>
                                  <a:latin typeface="Cambria Math" panose="02040503050406030204" pitchFamily="18" charset="0"/>
                                </a:rPr>
                                <m:t>′</m:t>
                              </m:r>
                            </m:sup>
                          </m:sSup>
                          <m:r>
                            <a:rPr lang="en-US" altLang="zh-TW" sz="2800" i="1">
                              <a:solidFill>
                                <a:prstClr val="black"/>
                              </a:solidFill>
                              <a:latin typeface="Cambria Math" panose="02040503050406030204" pitchFamily="18" charset="0"/>
                            </a:rPr>
                            <m:t>,</m:t>
                          </m:r>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𝑦</m:t>
                              </m:r>
                            </m:e>
                            <m:sup>
                              <m:r>
                                <a:rPr lang="en-US" altLang="zh-TW" sz="2800" i="1">
                                  <a:solidFill>
                                    <a:prstClr val="black"/>
                                  </a:solidFill>
                                  <a:latin typeface="Cambria Math" panose="02040503050406030204" pitchFamily="18" charset="0"/>
                                </a:rPr>
                                <m:t>𝑡𝑟𝑢𝑒</m:t>
                              </m:r>
                            </m:sup>
                          </m:sSup>
                          <m:r>
                            <m:rPr>
                              <m:nor/>
                            </m:rPr>
                            <a:rPr lang="zh-TW" altLang="en-US" sz="2800" dirty="0">
                              <a:solidFill>
                                <a:prstClr val="black"/>
                              </a:solidFill>
                              <a:latin typeface="Calibri" panose="020F0502020204030204"/>
                              <a:ea typeface="新細明體" panose="02020500000000000000" pitchFamily="18" charset="-120"/>
                            </a:rPr>
                            <m:t> </m:t>
                          </m:r>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39" name="文字方塊 3">
                <a:extLst>
                  <a:ext uri="{FF2B5EF4-FFF2-40B4-BE49-F238E27FC236}">
                    <a16:creationId xmlns:a16="http://schemas.microsoft.com/office/drawing/2014/main" id="{08A67D24-B678-4F95-B5E2-4DDD06D8C680}"/>
                  </a:ext>
                </a:extLst>
              </p:cNvPr>
              <p:cNvSpPr txBox="1">
                <a:spLocks noRot="1" noChangeAspect="1" noMove="1" noResize="1" noEditPoints="1" noAdjustHandles="1" noChangeArrowheads="1" noChangeShapeType="1" noTextEdit="1"/>
              </p:cNvSpPr>
              <p:nvPr/>
            </p:nvSpPr>
            <p:spPr>
              <a:xfrm>
                <a:off x="4143498" y="4177557"/>
                <a:ext cx="3509102"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字方塊 4">
                <a:extLst>
                  <a:ext uri="{FF2B5EF4-FFF2-40B4-BE49-F238E27FC236}">
                    <a16:creationId xmlns:a16="http://schemas.microsoft.com/office/drawing/2014/main" id="{4CB9A449-822A-45A8-A337-E0F422A66791}"/>
                  </a:ext>
                </a:extLst>
              </p:cNvPr>
              <p:cNvSpPr txBox="1"/>
              <p:nvPr/>
            </p:nvSpPr>
            <p:spPr>
              <a:xfrm>
                <a:off x="2790246" y="5105072"/>
                <a:ext cx="5882764" cy="48635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𝐿</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𝑥</m:t>
                              </m:r>
                            </m:e>
                            <m:sup>
                              <m:r>
                                <a:rPr lang="en-US" altLang="zh-TW" sz="2800" i="1">
                                  <a:solidFill>
                                    <a:prstClr val="black"/>
                                  </a:solidFill>
                                  <a:latin typeface="Cambria Math" panose="02040503050406030204" pitchFamily="18" charset="0"/>
                                </a:rPr>
                                <m:t>′</m:t>
                              </m:r>
                            </m:sup>
                          </m:sSup>
                        </m:e>
                      </m:d>
                      <m:r>
                        <a:rPr lang="en-US" altLang="zh-TW" sz="2800" i="1" smtClean="0">
                          <a:solidFill>
                            <a:prstClr val="black"/>
                          </a:solidFill>
                          <a:latin typeface="Cambria Math" panose="02040503050406030204" pitchFamily="18" charset="0"/>
                        </a:rPr>
                        <m:t>=</m:t>
                      </m:r>
                      <m:r>
                        <a:rPr lang="en-US" altLang="zh-TW" sz="2800" i="1">
                          <a:solidFill>
                            <a:prstClr val="black"/>
                          </a:solidFill>
                          <a:latin typeface="Cambria Math" panose="02040503050406030204" pitchFamily="18" charset="0"/>
                        </a:rPr>
                        <m:t>−</m:t>
                      </m:r>
                      <m:r>
                        <a:rPr lang="en-US" altLang="zh-TW" sz="2800" i="1">
                          <a:solidFill>
                            <a:prstClr val="black"/>
                          </a:solidFill>
                          <a:latin typeface="Cambria Math" panose="02040503050406030204" pitchFamily="18" charset="0"/>
                        </a:rPr>
                        <m:t>𝐶</m:t>
                      </m:r>
                      <m:d>
                        <m:dPr>
                          <m:ctrlPr>
                            <a:rPr lang="en-US" altLang="zh-TW" sz="2800" i="1">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𝑦</m:t>
                              </m:r>
                            </m:e>
                            <m:sup>
                              <m:r>
                                <a:rPr lang="en-US" altLang="zh-TW" sz="2800" i="1">
                                  <a:solidFill>
                                    <a:prstClr val="black"/>
                                  </a:solidFill>
                                  <a:latin typeface="Cambria Math" panose="02040503050406030204" pitchFamily="18" charset="0"/>
                                </a:rPr>
                                <m:t>′</m:t>
                              </m:r>
                            </m:sup>
                          </m:sSup>
                          <m:r>
                            <a:rPr lang="en-US" altLang="zh-TW" sz="2800" i="1">
                              <a:solidFill>
                                <a:prstClr val="black"/>
                              </a:solidFill>
                              <a:latin typeface="Cambria Math" panose="02040503050406030204" pitchFamily="18" charset="0"/>
                            </a:rPr>
                            <m:t>,</m:t>
                          </m:r>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𝑦</m:t>
                              </m:r>
                            </m:e>
                            <m:sup>
                              <m:r>
                                <a:rPr lang="en-US" altLang="zh-TW" sz="2800" i="1">
                                  <a:solidFill>
                                    <a:prstClr val="black"/>
                                  </a:solidFill>
                                  <a:latin typeface="Cambria Math" panose="02040503050406030204" pitchFamily="18" charset="0"/>
                                </a:rPr>
                                <m:t>𝑡𝑟𝑢𝑒</m:t>
                              </m:r>
                            </m:sup>
                          </m:sSup>
                          <m:r>
                            <m:rPr>
                              <m:nor/>
                            </m:rPr>
                            <a:rPr lang="zh-TW" altLang="en-US" sz="2800" dirty="0">
                              <a:solidFill>
                                <a:prstClr val="black"/>
                              </a:solidFill>
                              <a:latin typeface="Calibri" panose="020F0502020204030204"/>
                              <a:ea typeface="新細明體" panose="02020500000000000000" pitchFamily="18" charset="-120"/>
                            </a:rPr>
                            <m:t> </m:t>
                          </m:r>
                        </m:e>
                      </m:d>
                      <m:r>
                        <a:rPr lang="en-US" altLang="zh-TW" sz="2800" i="1" smtClean="0">
                          <a:solidFill>
                            <a:prstClr val="black"/>
                          </a:solidFill>
                          <a:latin typeface="Cambria Math" panose="02040503050406030204" pitchFamily="18" charset="0"/>
                        </a:rPr>
                        <m:t>+</m:t>
                      </m:r>
                      <m:r>
                        <a:rPr lang="en-US" altLang="zh-TW" sz="2800" i="1">
                          <a:solidFill>
                            <a:prstClr val="black"/>
                          </a:solidFill>
                          <a:latin typeface="Cambria Math" panose="02040503050406030204" pitchFamily="18" charset="0"/>
                        </a:rPr>
                        <m:t>𝐶</m:t>
                      </m:r>
                      <m:d>
                        <m:dPr>
                          <m:ctrlPr>
                            <a:rPr lang="en-US" altLang="zh-TW" sz="2800" i="1">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𝑦</m:t>
                              </m:r>
                            </m:e>
                            <m:sup>
                              <m:r>
                                <a:rPr lang="en-US" altLang="zh-TW" sz="2800" i="1">
                                  <a:solidFill>
                                    <a:prstClr val="black"/>
                                  </a:solidFill>
                                  <a:latin typeface="Cambria Math" panose="02040503050406030204" pitchFamily="18" charset="0"/>
                                </a:rPr>
                                <m:t>′</m:t>
                              </m:r>
                            </m:sup>
                          </m:sSup>
                          <m:r>
                            <a:rPr lang="en-US" altLang="zh-TW" sz="2800" i="1">
                              <a:solidFill>
                                <a:prstClr val="black"/>
                              </a:solidFill>
                              <a:latin typeface="Cambria Math" panose="02040503050406030204" pitchFamily="18" charset="0"/>
                            </a:rPr>
                            <m:t>,</m:t>
                          </m:r>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𝑦</m:t>
                              </m:r>
                            </m:e>
                            <m:sup>
                              <m:r>
                                <a:rPr lang="en-US" altLang="zh-TW" sz="2800" i="1">
                                  <a:solidFill>
                                    <a:prstClr val="black"/>
                                  </a:solidFill>
                                  <a:latin typeface="Cambria Math" panose="02040503050406030204" pitchFamily="18" charset="0"/>
                                </a:rPr>
                                <m:t>𝑓𝑎𝑙𝑠𝑒</m:t>
                              </m:r>
                            </m:sup>
                          </m:sSup>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40" name="文字方塊 4">
                <a:extLst>
                  <a:ext uri="{FF2B5EF4-FFF2-40B4-BE49-F238E27FC236}">
                    <a16:creationId xmlns:a16="http://schemas.microsoft.com/office/drawing/2014/main" id="{4CB9A449-822A-45A8-A337-E0F422A66791}"/>
                  </a:ext>
                </a:extLst>
              </p:cNvPr>
              <p:cNvSpPr txBox="1">
                <a:spLocks noRot="1" noChangeAspect="1" noMove="1" noResize="1" noEditPoints="1" noAdjustHandles="1" noChangeArrowheads="1" noChangeShapeType="1" noTextEdit="1"/>
              </p:cNvSpPr>
              <p:nvPr/>
            </p:nvSpPr>
            <p:spPr>
              <a:xfrm>
                <a:off x="2790246" y="5105072"/>
                <a:ext cx="5882764" cy="48635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字方塊 6">
                <a:extLst>
                  <a:ext uri="{FF2B5EF4-FFF2-40B4-BE49-F238E27FC236}">
                    <a16:creationId xmlns:a16="http://schemas.microsoft.com/office/drawing/2014/main" id="{592512D0-6DC5-43E0-A083-D538BD04FE36}"/>
                  </a:ext>
                </a:extLst>
              </p:cNvPr>
              <p:cNvSpPr txBox="1"/>
              <p:nvPr/>
            </p:nvSpPr>
            <p:spPr>
              <a:xfrm>
                <a:off x="7554226" y="1733790"/>
                <a:ext cx="1141328" cy="461665"/>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en-US" altLang="zh-TW" sz="2400" i="1" smtClean="0">
                              <a:solidFill>
                                <a:prstClr val="black"/>
                              </a:solidFill>
                              <a:latin typeface="Cambria Math" panose="02040503050406030204" pitchFamily="18" charset="0"/>
                            </a:rPr>
                            <m:t>𝑦</m:t>
                          </m:r>
                        </m:e>
                        <m:sup>
                          <m:r>
                            <a:rPr lang="en-US" altLang="zh-TW" sz="2400" i="1" smtClean="0">
                              <a:solidFill>
                                <a:prstClr val="black"/>
                              </a:solidFill>
                              <a:latin typeface="Cambria Math" panose="02040503050406030204" pitchFamily="18" charset="0"/>
                            </a:rPr>
                            <m:t>𝑡𝑟𝑢𝑒</m:t>
                          </m:r>
                        </m:sup>
                      </m:s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1" name="文字方塊 6">
                <a:extLst>
                  <a:ext uri="{FF2B5EF4-FFF2-40B4-BE49-F238E27FC236}">
                    <a16:creationId xmlns:a16="http://schemas.microsoft.com/office/drawing/2014/main" id="{592512D0-6DC5-43E0-A083-D538BD04FE36}"/>
                  </a:ext>
                </a:extLst>
              </p:cNvPr>
              <p:cNvSpPr txBox="1">
                <a:spLocks noRot="1" noChangeAspect="1" noMove="1" noResize="1" noEditPoints="1" noAdjustHandles="1" noChangeArrowheads="1" noChangeShapeType="1" noTextEdit="1"/>
              </p:cNvSpPr>
              <p:nvPr/>
            </p:nvSpPr>
            <p:spPr>
              <a:xfrm>
                <a:off x="7554226" y="1733790"/>
                <a:ext cx="1141328" cy="461665"/>
              </a:xfrm>
              <a:prstGeom prst="rect">
                <a:avLst/>
              </a:prstGeom>
              <a:blipFill>
                <a:blip r:embed="rId4"/>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圓角 7">
                <a:extLst>
                  <a:ext uri="{FF2B5EF4-FFF2-40B4-BE49-F238E27FC236}">
                    <a16:creationId xmlns:a16="http://schemas.microsoft.com/office/drawing/2014/main" id="{585E17E2-28E4-45E8-B077-3C012751F731}"/>
                  </a:ext>
                </a:extLst>
              </p:cNvPr>
              <p:cNvSpPr/>
              <p:nvPr/>
            </p:nvSpPr>
            <p:spPr>
              <a:xfrm>
                <a:off x="3071137" y="1340768"/>
                <a:ext cx="1500863" cy="1325559"/>
              </a:xfrm>
              <a:prstGeom prst="round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Network</a:t>
                </a:r>
              </a:p>
              <a:p>
                <a:pPr marL="0" marR="0" lvl="0" indent="0" algn="ctr"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TW" sz="2400" b="0" i="1" u="none" strike="noStrike" kern="0" cap="none" spc="0" normalizeH="0" baseline="0" noProof="0" smtClean="0">
                              <a:ln>
                                <a:noFill/>
                              </a:ln>
                              <a:solidFill>
                                <a:prstClr val="white"/>
                              </a:solidFill>
                              <a:effectLst/>
                              <a:uLnTx/>
                              <a:uFillTx/>
                              <a:latin typeface="Cambria Math" panose="02040503050406030204" pitchFamily="18" charset="0"/>
                              <a:cs typeface="+mn-cs"/>
                            </a:rPr>
                            <m:t>𝑓</m:t>
                          </m:r>
                        </m:e>
                        <m:sub>
                          <m:r>
                            <a:rPr kumimoji="0" lang="zh-TW" altLang="en-US" sz="2400" b="0" i="1" u="none" strike="noStrike" kern="0" cap="none" spc="0" normalizeH="0" baseline="0" noProof="0" smtClean="0">
                              <a:ln>
                                <a:noFill/>
                              </a:ln>
                              <a:solidFill>
                                <a:prstClr val="white"/>
                              </a:solidFill>
                              <a:effectLst/>
                              <a:uLnTx/>
                              <a:uFillTx/>
                              <a:latin typeface="Cambria Math" panose="02040503050406030204" pitchFamily="18" charset="0"/>
                              <a:cs typeface="+mn-cs"/>
                            </a:rPr>
                            <m:t>𝜃</m:t>
                          </m:r>
                        </m:sub>
                      </m:sSub>
                    </m:oMath>
                  </m:oMathPara>
                </a14:m>
                <a:endParaRPr kumimoji="0" lang="zh-TW" altLang="en-US" sz="24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42" name="矩形: 圓角 7">
                <a:extLst>
                  <a:ext uri="{FF2B5EF4-FFF2-40B4-BE49-F238E27FC236}">
                    <a16:creationId xmlns:a16="http://schemas.microsoft.com/office/drawing/2014/main" id="{585E17E2-28E4-45E8-B077-3C012751F731}"/>
                  </a:ext>
                </a:extLst>
              </p:cNvPr>
              <p:cNvSpPr>
                <a:spLocks noRot="1" noChangeAspect="1" noMove="1" noResize="1" noEditPoints="1" noAdjustHandles="1" noChangeArrowheads="1" noChangeShapeType="1" noTextEdit="1"/>
              </p:cNvSpPr>
              <p:nvPr/>
            </p:nvSpPr>
            <p:spPr>
              <a:xfrm>
                <a:off x="3071137" y="1340768"/>
                <a:ext cx="1500863" cy="1325559"/>
              </a:xfrm>
              <a:prstGeom prst="roundRect">
                <a:avLst/>
              </a:prstGeom>
              <a:blipFill>
                <a:blip r:embed="rId5"/>
                <a:stretch>
                  <a:fillRect/>
                </a:stretch>
              </a:blipFill>
              <a:ln>
                <a:noFill/>
              </a:ln>
              <a:effectLst>
                <a:outerShdw blurRad="57150" dist="19050" dir="5400000" algn="ctr" rotWithShape="0">
                  <a:srgbClr val="000000">
                    <a:alpha val="63000"/>
                  </a:srgbClr>
                </a:outerShdw>
              </a:effectLst>
            </p:spPr>
            <p:txBody>
              <a:bodyPr/>
              <a:lstStyle/>
              <a:p>
                <a:r>
                  <a:rPr lang="zh-CN" altLang="en-US">
                    <a:noFill/>
                  </a:rPr>
                  <a:t> </a:t>
                </a:r>
              </a:p>
            </p:txBody>
          </p:sp>
        </mc:Fallback>
      </mc:AlternateContent>
      <p:cxnSp>
        <p:nvCxnSpPr>
          <p:cNvPr id="43" name="直線單箭頭接點 8">
            <a:extLst>
              <a:ext uri="{FF2B5EF4-FFF2-40B4-BE49-F238E27FC236}">
                <a16:creationId xmlns:a16="http://schemas.microsoft.com/office/drawing/2014/main" id="{871BAA1D-4C52-4864-9A9F-81747A6B14BE}"/>
              </a:ext>
            </a:extLst>
          </p:cNvPr>
          <p:cNvCxnSpPr>
            <a:cxnSpLocks/>
          </p:cNvCxnSpPr>
          <p:nvPr/>
        </p:nvCxnSpPr>
        <p:spPr>
          <a:xfrm>
            <a:off x="4638943" y="2050579"/>
            <a:ext cx="496495" cy="0"/>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44" name="文字方塊 9">
                <a:extLst>
                  <a:ext uri="{FF2B5EF4-FFF2-40B4-BE49-F238E27FC236}">
                    <a16:creationId xmlns:a16="http://schemas.microsoft.com/office/drawing/2014/main" id="{C51EFE5A-77A6-419A-9163-5F7A091637BE}"/>
                  </a:ext>
                </a:extLst>
              </p:cNvPr>
              <p:cNvSpPr txBox="1"/>
              <p:nvPr/>
            </p:nvSpPr>
            <p:spPr>
              <a:xfrm>
                <a:off x="5091253" y="1772714"/>
                <a:ext cx="1698798" cy="461665"/>
              </a:xfrm>
              <a:prstGeom prst="rect">
                <a:avLst/>
              </a:prstGeom>
              <a:noFill/>
            </p:spPr>
            <p:txBody>
              <a:bodyPr wrap="square" rtlCol="0">
                <a:spAutoFit/>
              </a:bodyPr>
              <a:lstStyle/>
              <a:p>
                <a:pPr defTabSz="457200"/>
                <a14:m>
                  <m:oMathPara xmlns:m="http://schemas.openxmlformats.org/officeDocument/2006/math">
                    <m:oMathParaPr>
                      <m:jc m:val="left"/>
                    </m:oMathParaPr>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en-US" altLang="zh-TW" sz="2400" i="1" smtClean="0">
                              <a:solidFill>
                                <a:prstClr val="black"/>
                              </a:solidFill>
                              <a:latin typeface="Cambria Math" panose="02040503050406030204" pitchFamily="18" charset="0"/>
                            </a:rPr>
                            <m:t>𝑦</m:t>
                          </m:r>
                        </m:e>
                        <m:sup>
                          <m:r>
                            <a:rPr lang="en-US" altLang="zh-TW" sz="2400" i="1" smtClean="0">
                              <a:solidFill>
                                <a:prstClr val="black"/>
                              </a:solidFill>
                              <a:latin typeface="Cambria Math" panose="02040503050406030204" pitchFamily="18" charset="0"/>
                            </a:rPr>
                            <m:t>0</m:t>
                          </m:r>
                        </m:sup>
                      </m:sSup>
                      <m:r>
                        <a:rPr lang="en-US" altLang="zh-TW" sz="2400" i="1" smtClean="0">
                          <a:solidFill>
                            <a:prstClr val="black"/>
                          </a:solidFill>
                          <a:latin typeface="Cambria Math" panose="02040503050406030204" pitchFamily="18" charset="0"/>
                        </a:rPr>
                        <m:t>=</m:t>
                      </m:r>
                      <m:sSub>
                        <m:sSubPr>
                          <m:ctrlPr>
                            <a:rPr lang="en-US" altLang="zh-TW" sz="2400" i="1" smtClean="0">
                              <a:solidFill>
                                <a:prstClr val="black"/>
                              </a:solidFill>
                              <a:latin typeface="Cambria Math" panose="02040503050406030204" pitchFamily="18" charset="0"/>
                            </a:rPr>
                          </m:ctrlPr>
                        </m:sSubPr>
                        <m:e>
                          <m:r>
                            <a:rPr lang="en-US" altLang="zh-TW" sz="2400" i="1" smtClean="0">
                              <a:solidFill>
                                <a:prstClr val="black"/>
                              </a:solidFill>
                              <a:latin typeface="Cambria Math" panose="02040503050406030204" pitchFamily="18" charset="0"/>
                            </a:rPr>
                            <m:t>𝑓</m:t>
                          </m:r>
                        </m:e>
                        <m:sub>
                          <m:r>
                            <a:rPr lang="zh-TW" altLang="en-US" sz="2400" i="1" smtClean="0">
                              <a:solidFill>
                                <a:prstClr val="black"/>
                              </a:solidFill>
                              <a:latin typeface="Cambria Math" panose="02040503050406030204" pitchFamily="18" charset="0"/>
                            </a:rPr>
                            <m:t>𝜃</m:t>
                          </m:r>
                        </m:sub>
                      </m:sSub>
                      <m:d>
                        <m:dPr>
                          <m:ctrlPr>
                            <a:rPr lang="en-US" altLang="zh-TW" sz="2400" i="1" smtClean="0">
                              <a:solidFill>
                                <a:prstClr val="black"/>
                              </a:solidFill>
                              <a:latin typeface="Cambria Math" panose="02040503050406030204" pitchFamily="18" charset="0"/>
                            </a:rPr>
                          </m:ctrlPr>
                        </m:dPr>
                        <m:e>
                          <m:r>
                            <a:rPr lang="en-US" altLang="zh-TW" sz="2400" i="1" smtClean="0">
                              <a:solidFill>
                                <a:prstClr val="black"/>
                              </a:solidFill>
                              <a:latin typeface="Cambria Math" panose="02040503050406030204" pitchFamily="18" charset="0"/>
                            </a:rPr>
                            <m:t>𝑥</m:t>
                          </m: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4" name="文字方塊 9">
                <a:extLst>
                  <a:ext uri="{FF2B5EF4-FFF2-40B4-BE49-F238E27FC236}">
                    <a16:creationId xmlns:a16="http://schemas.microsoft.com/office/drawing/2014/main" id="{C51EFE5A-77A6-419A-9163-5F7A091637BE}"/>
                  </a:ext>
                </a:extLst>
              </p:cNvPr>
              <p:cNvSpPr txBox="1">
                <a:spLocks noRot="1" noChangeAspect="1" noMove="1" noResize="1" noEditPoints="1" noAdjustHandles="1" noChangeArrowheads="1" noChangeShapeType="1" noTextEdit="1"/>
              </p:cNvSpPr>
              <p:nvPr/>
            </p:nvSpPr>
            <p:spPr>
              <a:xfrm>
                <a:off x="5091253" y="1772714"/>
                <a:ext cx="1698798" cy="461665"/>
              </a:xfrm>
              <a:prstGeom prst="rect">
                <a:avLst/>
              </a:prstGeom>
              <a:blipFill>
                <a:blip r:embed="rId6"/>
                <a:stretch>
                  <a:fillRect l="-1075" b="-17105"/>
                </a:stretch>
              </a:blipFill>
            </p:spPr>
            <p:txBody>
              <a:bodyPr/>
              <a:lstStyle/>
              <a:p>
                <a:r>
                  <a:rPr lang="zh-CN" altLang="en-US">
                    <a:noFill/>
                  </a:rPr>
                  <a:t> </a:t>
                </a:r>
              </a:p>
            </p:txBody>
          </p:sp>
        </mc:Fallback>
      </mc:AlternateContent>
      <p:pic>
        <p:nvPicPr>
          <p:cNvPr id="45" name="圖片 10" descr="一張含有 貓, 動物, 哺乳類, 橙色 的圖片&#10;&#10;自動產生的描述">
            <a:extLst>
              <a:ext uri="{FF2B5EF4-FFF2-40B4-BE49-F238E27FC236}">
                <a16:creationId xmlns:a16="http://schemas.microsoft.com/office/drawing/2014/main" id="{2017A73D-767E-4C1F-8FB2-155F1B78AF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3500" y="1346900"/>
            <a:ext cx="1378123" cy="1330602"/>
          </a:xfrm>
          <a:prstGeom prst="rect">
            <a:avLst/>
          </a:prstGeom>
        </p:spPr>
      </p:pic>
      <mc:AlternateContent xmlns:mc="http://schemas.openxmlformats.org/markup-compatibility/2006" xmlns:a14="http://schemas.microsoft.com/office/drawing/2010/main">
        <mc:Choice Requires="a14">
          <p:sp>
            <p:nvSpPr>
              <p:cNvPr id="46" name="文字方塊 11">
                <a:extLst>
                  <a:ext uri="{FF2B5EF4-FFF2-40B4-BE49-F238E27FC236}">
                    <a16:creationId xmlns:a16="http://schemas.microsoft.com/office/drawing/2014/main" id="{9CEF2C51-873E-4D62-A27A-A2E9C3FDCCF3}"/>
                  </a:ext>
                </a:extLst>
              </p:cNvPr>
              <p:cNvSpPr txBox="1"/>
              <p:nvPr/>
            </p:nvSpPr>
            <p:spPr>
              <a:xfrm>
                <a:off x="389552" y="1754172"/>
                <a:ext cx="808382" cy="461665"/>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0</m:t>
                          </m:r>
                        </m:sup>
                      </m:s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6" name="文字方塊 11">
                <a:extLst>
                  <a:ext uri="{FF2B5EF4-FFF2-40B4-BE49-F238E27FC236}">
                    <a16:creationId xmlns:a16="http://schemas.microsoft.com/office/drawing/2014/main" id="{9CEF2C51-873E-4D62-A27A-A2E9C3FDCCF3}"/>
                  </a:ext>
                </a:extLst>
              </p:cNvPr>
              <p:cNvSpPr txBox="1">
                <a:spLocks noRot="1" noChangeAspect="1" noMove="1" noResize="1" noEditPoints="1" noAdjustHandles="1" noChangeArrowheads="1" noChangeShapeType="1" noTextEdit="1"/>
              </p:cNvSpPr>
              <p:nvPr/>
            </p:nvSpPr>
            <p:spPr>
              <a:xfrm>
                <a:off x="389552" y="1754172"/>
                <a:ext cx="808382"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12">
                <a:extLst>
                  <a:ext uri="{FF2B5EF4-FFF2-40B4-BE49-F238E27FC236}">
                    <a16:creationId xmlns:a16="http://schemas.microsoft.com/office/drawing/2014/main" id="{3EA9D69C-2540-4F98-9AB5-18E729CBA94A}"/>
                  </a:ext>
                </a:extLst>
              </p:cNvPr>
              <p:cNvSpPr txBox="1"/>
              <p:nvPr/>
            </p:nvSpPr>
            <p:spPr>
              <a:xfrm>
                <a:off x="5012241" y="2604466"/>
                <a:ext cx="1561068"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en-US" altLang="zh-TW" sz="2400" i="1" smtClean="0">
                              <a:solidFill>
                                <a:prstClr val="black"/>
                              </a:solidFill>
                              <a:latin typeface="Cambria Math" panose="02040503050406030204" pitchFamily="18" charset="0"/>
                            </a:rPr>
                            <m:t>𝑦</m:t>
                          </m:r>
                        </m:e>
                        <m:sup>
                          <m:r>
                            <a:rPr lang="en-US" altLang="zh-TW" sz="2400" i="1" smtClean="0">
                              <a:solidFill>
                                <a:prstClr val="black"/>
                              </a:solidFill>
                              <a:latin typeface="Cambria Math" panose="02040503050406030204" pitchFamily="18" charset="0"/>
                            </a:rPr>
                            <m:t>′</m:t>
                          </m:r>
                        </m:sup>
                      </m:sSup>
                      <m:r>
                        <a:rPr lang="en-US" altLang="zh-TW" sz="2400" i="1" smtClean="0">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𝑓</m:t>
                          </m:r>
                        </m:e>
                        <m:sub>
                          <m:r>
                            <a:rPr lang="zh-TW" altLang="en-US" sz="2400" i="1">
                              <a:solidFill>
                                <a:prstClr val="black"/>
                              </a:solidFill>
                              <a:latin typeface="Cambria Math" panose="02040503050406030204" pitchFamily="18" charset="0"/>
                            </a:rPr>
                            <m:t>𝜃</m:t>
                          </m:r>
                        </m:sub>
                      </m:sSub>
                      <m:d>
                        <m:dPr>
                          <m:ctrlPr>
                            <a:rPr lang="en-US" altLang="zh-TW" sz="2400" i="1" smtClean="0">
                              <a:solidFill>
                                <a:prstClr val="black"/>
                              </a:solidFill>
                              <a:latin typeface="Cambria Math" panose="02040503050406030204" pitchFamily="18" charset="0"/>
                            </a:rPr>
                          </m:ctrlPr>
                        </m:dPr>
                        <m:e>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m:t>
                              </m:r>
                            </m:sup>
                          </m:sSup>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47" name="文字方塊 12">
                <a:extLst>
                  <a:ext uri="{FF2B5EF4-FFF2-40B4-BE49-F238E27FC236}">
                    <a16:creationId xmlns:a16="http://schemas.microsoft.com/office/drawing/2014/main" id="{3EA9D69C-2540-4F98-9AB5-18E729CBA94A}"/>
                  </a:ext>
                </a:extLst>
              </p:cNvPr>
              <p:cNvSpPr txBox="1">
                <a:spLocks noRot="1" noChangeAspect="1" noMove="1" noResize="1" noEditPoints="1" noAdjustHandles="1" noChangeArrowheads="1" noChangeShapeType="1" noTextEdit="1"/>
              </p:cNvSpPr>
              <p:nvPr/>
            </p:nvSpPr>
            <p:spPr>
              <a:xfrm>
                <a:off x="5012241" y="2604466"/>
                <a:ext cx="1561068" cy="369332"/>
              </a:xfrm>
              <a:prstGeom prst="rect">
                <a:avLst/>
              </a:prstGeom>
              <a:blipFill>
                <a:blip r:embed="rId9"/>
                <a:stretch>
                  <a:fillRect l="-4297" b="-34426"/>
                </a:stretch>
              </a:blipFill>
            </p:spPr>
            <p:txBody>
              <a:bodyPr/>
              <a:lstStyle/>
              <a:p>
                <a:r>
                  <a:rPr lang="zh-CN" altLang="en-US">
                    <a:noFill/>
                  </a:rPr>
                  <a:t> </a:t>
                </a:r>
              </a:p>
            </p:txBody>
          </p:sp>
        </mc:Fallback>
      </mc:AlternateContent>
      <p:cxnSp>
        <p:nvCxnSpPr>
          <p:cNvPr id="48" name="直線單箭頭接點 13">
            <a:extLst>
              <a:ext uri="{FF2B5EF4-FFF2-40B4-BE49-F238E27FC236}">
                <a16:creationId xmlns:a16="http://schemas.microsoft.com/office/drawing/2014/main" id="{BB62A0A3-B99A-4DAE-A1BA-7A2769D4F2B1}"/>
              </a:ext>
            </a:extLst>
          </p:cNvPr>
          <p:cNvCxnSpPr>
            <a:cxnSpLocks/>
          </p:cNvCxnSpPr>
          <p:nvPr/>
        </p:nvCxnSpPr>
        <p:spPr>
          <a:xfrm>
            <a:off x="2465397" y="2050579"/>
            <a:ext cx="544760" cy="0"/>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49" name="文字方塊 14">
                <a:extLst>
                  <a:ext uri="{FF2B5EF4-FFF2-40B4-BE49-F238E27FC236}">
                    <a16:creationId xmlns:a16="http://schemas.microsoft.com/office/drawing/2014/main" id="{B8EA42F4-53F4-44F2-8561-8E1BA873B5BE}"/>
                  </a:ext>
                </a:extLst>
              </p:cNvPr>
              <p:cNvSpPr txBox="1"/>
              <p:nvPr/>
            </p:nvSpPr>
            <p:spPr>
              <a:xfrm>
                <a:off x="2790246" y="5712475"/>
                <a:ext cx="2072812" cy="430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𝑑</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𝑥</m:t>
                              </m:r>
                            </m:e>
                            <m:sup>
                              <m:r>
                                <a:rPr lang="en-US" altLang="zh-TW" sz="2800" i="1">
                                  <a:solidFill>
                                    <a:prstClr val="black"/>
                                  </a:solidFill>
                                  <a:latin typeface="Cambria Math" panose="02040503050406030204" pitchFamily="18" charset="0"/>
                                </a:rPr>
                                <m:t>0</m:t>
                              </m:r>
                            </m:sup>
                          </m:sSup>
                          <m:r>
                            <a:rPr lang="en-US" altLang="zh-TW" sz="2800" i="1" smtClean="0">
                              <a:solidFill>
                                <a:prstClr val="black"/>
                              </a:solidFill>
                              <a:latin typeface="Cambria Math" panose="02040503050406030204" pitchFamily="18" charset="0"/>
                            </a:rPr>
                            <m:t>,</m:t>
                          </m:r>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𝑥</m:t>
                              </m:r>
                            </m:e>
                            <m:sup>
                              <m:r>
                                <a:rPr lang="en-US" altLang="zh-TW" sz="2800" i="1">
                                  <a:solidFill>
                                    <a:prstClr val="black"/>
                                  </a:solidFill>
                                  <a:latin typeface="Cambria Math" panose="02040503050406030204" pitchFamily="18" charset="0"/>
                                </a:rPr>
                                <m:t>′</m:t>
                              </m:r>
                            </m:sup>
                          </m:sSup>
                        </m:e>
                      </m:d>
                      <m:r>
                        <a:rPr lang="en-US" altLang="zh-TW" sz="2800" i="1" smtClean="0">
                          <a:solidFill>
                            <a:prstClr val="black"/>
                          </a:solidFill>
                          <a:latin typeface="Cambria Math" panose="02040503050406030204" pitchFamily="18" charset="0"/>
                          <a:ea typeface="Cambria Math" panose="02040503050406030204" pitchFamily="18" charset="0"/>
                        </a:rPr>
                        <m:t>≤</m:t>
                      </m:r>
                      <m:r>
                        <a:rPr lang="zh-TW" altLang="en-US" sz="2800" i="1" smtClean="0">
                          <a:solidFill>
                            <a:prstClr val="black"/>
                          </a:solidFill>
                          <a:latin typeface="Cambria Math" panose="02040503050406030204" pitchFamily="18" charset="0"/>
                          <a:ea typeface="Cambria Math" panose="02040503050406030204" pitchFamily="18" charset="0"/>
                        </a:rPr>
                        <m:t>𝜀</m:t>
                      </m:r>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49" name="文字方塊 14">
                <a:extLst>
                  <a:ext uri="{FF2B5EF4-FFF2-40B4-BE49-F238E27FC236}">
                    <a16:creationId xmlns:a16="http://schemas.microsoft.com/office/drawing/2014/main" id="{B8EA42F4-53F4-44F2-8561-8E1BA873B5BE}"/>
                  </a:ext>
                </a:extLst>
              </p:cNvPr>
              <p:cNvSpPr txBox="1">
                <a:spLocks noRot="1" noChangeAspect="1" noMove="1" noResize="1" noEditPoints="1" noAdjustHandles="1" noChangeArrowheads="1" noChangeShapeType="1" noTextEdit="1"/>
              </p:cNvSpPr>
              <p:nvPr/>
            </p:nvSpPr>
            <p:spPr>
              <a:xfrm>
                <a:off x="2790246" y="5712475"/>
                <a:ext cx="2072812" cy="430887"/>
              </a:xfrm>
              <a:prstGeom prst="rect">
                <a:avLst/>
              </a:prstGeom>
              <a:blipFill>
                <a:blip r:embed="rId10"/>
                <a:stretch>
                  <a:fillRect/>
                </a:stretch>
              </a:blipFill>
            </p:spPr>
            <p:txBody>
              <a:bodyPr/>
              <a:lstStyle/>
              <a:p>
                <a:r>
                  <a:rPr lang="zh-CN" altLang="en-US">
                    <a:noFill/>
                  </a:rPr>
                  <a:t> </a:t>
                </a:r>
              </a:p>
            </p:txBody>
          </p:sp>
        </mc:Fallback>
      </mc:AlternateContent>
      <p:sp>
        <p:nvSpPr>
          <p:cNvPr id="50" name="文字方塊 15">
            <a:extLst>
              <a:ext uri="{FF2B5EF4-FFF2-40B4-BE49-F238E27FC236}">
                <a16:creationId xmlns:a16="http://schemas.microsoft.com/office/drawing/2014/main" id="{16A04B85-7821-4D27-939B-56C413082FB2}"/>
              </a:ext>
            </a:extLst>
          </p:cNvPr>
          <p:cNvSpPr txBox="1"/>
          <p:nvPr/>
        </p:nvSpPr>
        <p:spPr>
          <a:xfrm>
            <a:off x="5012241" y="5719716"/>
            <a:ext cx="1913294"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不要被發現</a:t>
            </a:r>
          </a:p>
        </p:txBody>
      </p:sp>
      <p:cxnSp>
        <p:nvCxnSpPr>
          <p:cNvPr id="51" name="直線單箭頭接點 17">
            <a:extLst>
              <a:ext uri="{FF2B5EF4-FFF2-40B4-BE49-F238E27FC236}">
                <a16:creationId xmlns:a16="http://schemas.microsoft.com/office/drawing/2014/main" id="{F4996222-4A58-4885-881C-853524427A2B}"/>
              </a:ext>
            </a:extLst>
          </p:cNvPr>
          <p:cNvCxnSpPr>
            <a:cxnSpLocks/>
          </p:cNvCxnSpPr>
          <p:nvPr/>
        </p:nvCxnSpPr>
        <p:spPr>
          <a:xfrm>
            <a:off x="6628181" y="2040954"/>
            <a:ext cx="1087655" cy="0"/>
          </a:xfrm>
          <a:prstGeom prst="straightConnector1">
            <a:avLst/>
          </a:prstGeom>
          <a:noFill/>
          <a:ln w="38100" cap="flat" cmpd="sng" algn="ctr">
            <a:solidFill>
              <a:srgbClr val="0000FF"/>
            </a:solidFill>
            <a:prstDash val="solid"/>
            <a:miter lim="800000"/>
            <a:headEnd type="triangle" w="med" len="med"/>
            <a:tailEnd type="triangle" w="med" len="med"/>
          </a:ln>
          <a:effectLst/>
        </p:spPr>
      </p:cxnSp>
      <mc:AlternateContent xmlns:mc="http://schemas.openxmlformats.org/markup-compatibility/2006" xmlns:a14="http://schemas.microsoft.com/office/drawing/2010/main">
        <mc:Choice Requires="a14">
          <p:sp>
            <p:nvSpPr>
              <p:cNvPr id="52" name="文字方塊 19">
                <a:extLst>
                  <a:ext uri="{FF2B5EF4-FFF2-40B4-BE49-F238E27FC236}">
                    <a16:creationId xmlns:a16="http://schemas.microsoft.com/office/drawing/2014/main" id="{0BB7902C-99A3-4132-9556-112B08933800}"/>
                  </a:ext>
                </a:extLst>
              </p:cNvPr>
              <p:cNvSpPr txBox="1"/>
              <p:nvPr/>
            </p:nvSpPr>
            <p:spPr>
              <a:xfrm>
                <a:off x="2531775" y="3666084"/>
                <a:ext cx="3886577" cy="430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smtClean="0">
                              <a:solidFill>
                                <a:prstClr val="black"/>
                              </a:solidFill>
                              <a:latin typeface="Cambria Math" panose="02040503050406030204" pitchFamily="18" charset="0"/>
                            </a:rPr>
                            <m:t>𝐿</m:t>
                          </m:r>
                        </m:e>
                        <m:sub>
                          <m:r>
                            <a:rPr lang="en-US" altLang="zh-TW" sz="2800" i="1" smtClean="0">
                              <a:solidFill>
                                <a:prstClr val="black"/>
                              </a:solidFill>
                              <a:latin typeface="Cambria Math" panose="02040503050406030204" pitchFamily="18" charset="0"/>
                            </a:rPr>
                            <m:t>𝑡𝑟𝑎𝑖𝑛</m:t>
                          </m:r>
                        </m:sub>
                      </m:sSub>
                      <m:d>
                        <m:dPr>
                          <m:ctrlPr>
                            <a:rPr lang="en-US" altLang="zh-TW" sz="2800" i="1" smtClean="0">
                              <a:solidFill>
                                <a:prstClr val="black"/>
                              </a:solidFill>
                              <a:latin typeface="Cambria Math" panose="02040503050406030204" pitchFamily="18" charset="0"/>
                            </a:rPr>
                          </m:ctrlPr>
                        </m:dPr>
                        <m:e>
                          <m:r>
                            <a:rPr lang="zh-TW" altLang="en-US" sz="2800" i="1">
                              <a:solidFill>
                                <a:prstClr val="black"/>
                              </a:solidFill>
                              <a:latin typeface="Cambria Math" panose="02040503050406030204" pitchFamily="18" charset="0"/>
                            </a:rPr>
                            <m:t>𝜃</m:t>
                          </m:r>
                        </m:e>
                      </m:d>
                      <m:r>
                        <a:rPr lang="en-US" altLang="zh-TW" sz="2800" i="1" smtClean="0">
                          <a:solidFill>
                            <a:prstClr val="black"/>
                          </a:solidFill>
                          <a:latin typeface="Cambria Math" panose="02040503050406030204" pitchFamily="18" charset="0"/>
                        </a:rPr>
                        <m:t>=</m:t>
                      </m:r>
                      <m:r>
                        <a:rPr lang="en-US" altLang="zh-TW" sz="2800" i="1" smtClean="0">
                          <a:solidFill>
                            <a:prstClr val="black"/>
                          </a:solidFill>
                          <a:latin typeface="Cambria Math" panose="02040503050406030204" pitchFamily="18" charset="0"/>
                        </a:rPr>
                        <m:t>𝐶</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𝑦</m:t>
                              </m:r>
                            </m:e>
                            <m:sup>
                              <m:r>
                                <a:rPr lang="en-US" altLang="zh-TW" sz="2800" i="1">
                                  <a:solidFill>
                                    <a:prstClr val="black"/>
                                  </a:solidFill>
                                  <a:latin typeface="Cambria Math" panose="02040503050406030204" pitchFamily="18" charset="0"/>
                                </a:rPr>
                                <m:t>0</m:t>
                              </m:r>
                            </m:sup>
                          </m:sSup>
                          <m:r>
                            <a:rPr lang="en-US" altLang="zh-TW" sz="2800" i="1" smtClean="0">
                              <a:solidFill>
                                <a:prstClr val="black"/>
                              </a:solidFill>
                              <a:latin typeface="Cambria Math" panose="02040503050406030204" pitchFamily="18" charset="0"/>
                            </a:rPr>
                            <m:t>,</m:t>
                          </m:r>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𝑦</m:t>
                              </m:r>
                            </m:e>
                            <m:sup>
                              <m:r>
                                <a:rPr lang="en-US" altLang="zh-TW" sz="2800" i="1">
                                  <a:solidFill>
                                    <a:prstClr val="black"/>
                                  </a:solidFill>
                                  <a:latin typeface="Cambria Math" panose="02040503050406030204" pitchFamily="18" charset="0"/>
                                </a:rPr>
                                <m:t>𝑡𝑟𝑢𝑒</m:t>
                              </m:r>
                            </m:sup>
                          </m:sSup>
                          <m:r>
                            <m:rPr>
                              <m:nor/>
                            </m:rPr>
                            <a:rPr lang="zh-TW" altLang="en-US" sz="2800" dirty="0">
                              <a:solidFill>
                                <a:prstClr val="black"/>
                              </a:solidFill>
                              <a:latin typeface="Calibri" panose="020F0502020204030204"/>
                              <a:ea typeface="新細明體" panose="02020500000000000000" pitchFamily="18" charset="-120"/>
                            </a:rPr>
                            <m:t> </m:t>
                          </m:r>
                        </m:e>
                      </m:d>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52" name="文字方塊 19">
                <a:extLst>
                  <a:ext uri="{FF2B5EF4-FFF2-40B4-BE49-F238E27FC236}">
                    <a16:creationId xmlns:a16="http://schemas.microsoft.com/office/drawing/2014/main" id="{0BB7902C-99A3-4132-9556-112B08933800}"/>
                  </a:ext>
                </a:extLst>
              </p:cNvPr>
              <p:cNvSpPr txBox="1">
                <a:spLocks noRot="1" noChangeAspect="1" noMove="1" noResize="1" noEditPoints="1" noAdjustHandles="1" noChangeArrowheads="1" noChangeShapeType="1" noTextEdit="1"/>
              </p:cNvSpPr>
              <p:nvPr/>
            </p:nvSpPr>
            <p:spPr>
              <a:xfrm>
                <a:off x="2531775" y="3666084"/>
                <a:ext cx="3886577"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485F1C0B-37F0-4CAC-982C-A7CE87255353}"/>
                  </a:ext>
                </a:extLst>
              </p:cNvPr>
              <p:cNvSpPr/>
              <p:nvPr/>
            </p:nvSpPr>
            <p:spPr>
              <a:xfrm>
                <a:off x="563710" y="2716232"/>
                <a:ext cx="526811" cy="461665"/>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m:t>
                          </m:r>
                        </m:sup>
                      </m:s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53" name="矩形 52">
                <a:extLst>
                  <a:ext uri="{FF2B5EF4-FFF2-40B4-BE49-F238E27FC236}">
                    <a16:creationId xmlns:a16="http://schemas.microsoft.com/office/drawing/2014/main" id="{485F1C0B-37F0-4CAC-982C-A7CE87255353}"/>
                  </a:ext>
                </a:extLst>
              </p:cNvPr>
              <p:cNvSpPr>
                <a:spLocks noRot="1" noChangeAspect="1" noMove="1" noResize="1" noEditPoints="1" noAdjustHandles="1" noChangeArrowheads="1" noChangeShapeType="1" noTextEdit="1"/>
              </p:cNvSpPr>
              <p:nvPr/>
            </p:nvSpPr>
            <p:spPr>
              <a:xfrm>
                <a:off x="563710" y="2716232"/>
                <a:ext cx="526811" cy="461665"/>
              </a:xfrm>
              <a:prstGeom prst="rect">
                <a:avLst/>
              </a:prstGeom>
              <a:blipFill>
                <a:blip r:embed="rId12"/>
                <a:stretch>
                  <a:fillRect/>
                </a:stretch>
              </a:blipFill>
            </p:spPr>
            <p:txBody>
              <a:bodyPr/>
              <a:lstStyle/>
              <a:p>
                <a:r>
                  <a:rPr lang="zh-CN" altLang="en-US">
                    <a:noFill/>
                  </a:rPr>
                  <a:t> </a:t>
                </a:r>
              </a:p>
            </p:txBody>
          </p:sp>
        </mc:Fallback>
      </mc:AlternateContent>
      <p:sp>
        <p:nvSpPr>
          <p:cNvPr id="54" name="文字方塊 21">
            <a:extLst>
              <a:ext uri="{FF2B5EF4-FFF2-40B4-BE49-F238E27FC236}">
                <a16:creationId xmlns:a16="http://schemas.microsoft.com/office/drawing/2014/main" id="{78DB4780-5A4E-4344-B183-588F4116D42D}"/>
              </a:ext>
            </a:extLst>
          </p:cNvPr>
          <p:cNvSpPr txBox="1"/>
          <p:nvPr/>
        </p:nvSpPr>
        <p:spPr>
          <a:xfrm>
            <a:off x="-170526" y="2234379"/>
            <a:ext cx="1087655" cy="461665"/>
          </a:xfrm>
          <a:prstGeom prst="rect">
            <a:avLst/>
          </a:prstGeom>
          <a:noFill/>
        </p:spPr>
        <p:txBody>
          <a:bodyPr wrap="square" rtlCol="0">
            <a:spAutoFit/>
          </a:bodyPr>
          <a:lstStyle/>
          <a:p>
            <a:pPr algn="ctr" defTabSz="457200"/>
            <a:r>
              <a:rPr lang="en-US" altLang="zh-TW" sz="2400" dirty="0">
                <a:solidFill>
                  <a:srgbClr val="0000FF"/>
                </a:solidFill>
                <a:latin typeface="Calibri" panose="020F0502020204030204"/>
                <a:ea typeface="新細明體" panose="02020500000000000000" pitchFamily="18" charset="-120"/>
              </a:rPr>
              <a:t>close</a:t>
            </a:r>
            <a:endParaRPr lang="zh-TW" altLang="en-US" sz="2400" dirty="0">
              <a:solidFill>
                <a:srgbClr val="0000FF"/>
              </a:solidFill>
              <a:latin typeface="Calibri" panose="020F0502020204030204"/>
              <a:ea typeface="新細明體" panose="02020500000000000000" pitchFamily="18" charset="-120"/>
            </a:endParaRPr>
          </a:p>
        </p:txBody>
      </p:sp>
      <p:sp>
        <p:nvSpPr>
          <p:cNvPr id="55" name="文字方塊 22">
            <a:extLst>
              <a:ext uri="{FF2B5EF4-FFF2-40B4-BE49-F238E27FC236}">
                <a16:creationId xmlns:a16="http://schemas.microsoft.com/office/drawing/2014/main" id="{EB9E95D4-A536-4722-BEED-D130932D7E9E}"/>
              </a:ext>
            </a:extLst>
          </p:cNvPr>
          <p:cNvSpPr txBox="1"/>
          <p:nvPr/>
        </p:nvSpPr>
        <p:spPr>
          <a:xfrm>
            <a:off x="6534978" y="2126779"/>
            <a:ext cx="1087655" cy="461665"/>
          </a:xfrm>
          <a:prstGeom prst="rect">
            <a:avLst/>
          </a:prstGeom>
          <a:noFill/>
        </p:spPr>
        <p:txBody>
          <a:bodyPr wrap="square" rtlCol="0">
            <a:spAutoFit/>
          </a:bodyPr>
          <a:lstStyle/>
          <a:p>
            <a:pPr algn="ctr" defTabSz="457200"/>
            <a:r>
              <a:rPr lang="en-US" altLang="zh-TW" sz="2400" dirty="0">
                <a:solidFill>
                  <a:srgbClr val="FF0000"/>
                </a:solidFill>
                <a:latin typeface="Calibri" panose="020F0502020204030204"/>
                <a:ea typeface="新細明體" panose="02020500000000000000" pitchFamily="18" charset="-120"/>
              </a:rPr>
              <a:t>far</a:t>
            </a:r>
            <a:endParaRPr lang="zh-TW" altLang="en-US" sz="2400" dirty="0">
              <a:solidFill>
                <a:srgbClr val="FF0000"/>
              </a:solidFill>
              <a:latin typeface="Calibri" panose="020F0502020204030204"/>
              <a:ea typeface="新細明體" panose="02020500000000000000" pitchFamily="18" charset="-120"/>
            </a:endParaRPr>
          </a:p>
        </p:txBody>
      </p:sp>
      <p:cxnSp>
        <p:nvCxnSpPr>
          <p:cNvPr id="56" name="直線單箭頭接點 23">
            <a:extLst>
              <a:ext uri="{FF2B5EF4-FFF2-40B4-BE49-F238E27FC236}">
                <a16:creationId xmlns:a16="http://schemas.microsoft.com/office/drawing/2014/main" id="{F002EC37-1AB8-4CC2-952F-0C697B61BE8A}"/>
              </a:ext>
            </a:extLst>
          </p:cNvPr>
          <p:cNvCxnSpPr>
            <a:cxnSpLocks/>
          </p:cNvCxnSpPr>
          <p:nvPr/>
        </p:nvCxnSpPr>
        <p:spPr>
          <a:xfrm flipV="1">
            <a:off x="6621356" y="2227652"/>
            <a:ext cx="1063203" cy="584836"/>
          </a:xfrm>
          <a:prstGeom prst="straightConnector1">
            <a:avLst/>
          </a:prstGeom>
          <a:noFill/>
          <a:ln w="38100" cap="flat" cmpd="sng" algn="ctr">
            <a:solidFill>
              <a:srgbClr val="FF0000"/>
            </a:solidFill>
            <a:prstDash val="solid"/>
            <a:miter lim="800000"/>
            <a:headEnd type="triangle" w="med" len="med"/>
            <a:tailEnd type="triangle" w="med" len="med"/>
          </a:ln>
          <a:effectLst/>
        </p:spPr>
      </p:cxnSp>
      <mc:AlternateContent xmlns:mc="http://schemas.openxmlformats.org/markup-compatibility/2006" xmlns:a14="http://schemas.microsoft.com/office/drawing/2010/main">
        <mc:Choice Requires="a14">
          <p:sp>
            <p:nvSpPr>
              <p:cNvPr id="57" name="文字方塊 30">
                <a:extLst>
                  <a:ext uri="{FF2B5EF4-FFF2-40B4-BE49-F238E27FC236}">
                    <a16:creationId xmlns:a16="http://schemas.microsoft.com/office/drawing/2014/main" id="{7DA34E12-4311-4494-8D78-A1202A22A8F2}"/>
                  </a:ext>
                </a:extLst>
              </p:cNvPr>
              <p:cNvSpPr txBox="1"/>
              <p:nvPr/>
            </p:nvSpPr>
            <p:spPr>
              <a:xfrm>
                <a:off x="7618138" y="2531473"/>
                <a:ext cx="1141328" cy="471860"/>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𝑦</m:t>
                          </m:r>
                        </m:e>
                        <m:sup>
                          <m:r>
                            <a:rPr lang="en-US" altLang="zh-TW" sz="2400" i="1" smtClean="0">
                              <a:solidFill>
                                <a:prstClr val="black"/>
                              </a:solidFill>
                              <a:latin typeface="Cambria Math" panose="02040503050406030204" pitchFamily="18" charset="0"/>
                            </a:rPr>
                            <m:t>𝑓𝑎𝑙𝑠𝑒</m:t>
                          </m:r>
                        </m:sup>
                      </m:s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57" name="文字方塊 30">
                <a:extLst>
                  <a:ext uri="{FF2B5EF4-FFF2-40B4-BE49-F238E27FC236}">
                    <a16:creationId xmlns:a16="http://schemas.microsoft.com/office/drawing/2014/main" id="{7DA34E12-4311-4494-8D78-A1202A22A8F2}"/>
                  </a:ext>
                </a:extLst>
              </p:cNvPr>
              <p:cNvSpPr txBox="1">
                <a:spLocks noRot="1" noChangeAspect="1" noMove="1" noResize="1" noEditPoints="1" noAdjustHandles="1" noChangeArrowheads="1" noChangeShapeType="1" noTextEdit="1"/>
              </p:cNvSpPr>
              <p:nvPr/>
            </p:nvSpPr>
            <p:spPr>
              <a:xfrm>
                <a:off x="7618138" y="2531473"/>
                <a:ext cx="1141328" cy="471860"/>
              </a:xfrm>
              <a:prstGeom prst="rect">
                <a:avLst/>
              </a:prstGeom>
              <a:blipFill>
                <a:blip r:embed="rId13"/>
                <a:stretch>
                  <a:fillRect b="-10256"/>
                </a:stretch>
              </a:blipFill>
            </p:spPr>
            <p:txBody>
              <a:bodyPr/>
              <a:lstStyle/>
              <a:p>
                <a:r>
                  <a:rPr lang="zh-CN" altLang="en-US">
                    <a:noFill/>
                  </a:rPr>
                  <a:t> </a:t>
                </a:r>
              </a:p>
            </p:txBody>
          </p:sp>
        </mc:Fallback>
      </mc:AlternateContent>
      <p:cxnSp>
        <p:nvCxnSpPr>
          <p:cNvPr id="58" name="直線單箭頭接點 31">
            <a:extLst>
              <a:ext uri="{FF2B5EF4-FFF2-40B4-BE49-F238E27FC236}">
                <a16:creationId xmlns:a16="http://schemas.microsoft.com/office/drawing/2014/main" id="{94B516D6-727D-41AC-8632-C00DCDFA2CFF}"/>
              </a:ext>
            </a:extLst>
          </p:cNvPr>
          <p:cNvCxnSpPr>
            <a:cxnSpLocks/>
          </p:cNvCxnSpPr>
          <p:nvPr/>
        </p:nvCxnSpPr>
        <p:spPr>
          <a:xfrm>
            <a:off x="6600176" y="2887085"/>
            <a:ext cx="1087655" cy="0"/>
          </a:xfrm>
          <a:prstGeom prst="straightConnector1">
            <a:avLst/>
          </a:prstGeom>
          <a:noFill/>
          <a:ln w="38100" cap="flat" cmpd="sng" algn="ctr">
            <a:solidFill>
              <a:srgbClr val="0000FF"/>
            </a:solidFill>
            <a:prstDash val="solid"/>
            <a:miter lim="800000"/>
            <a:headEnd type="triangle" w="med" len="med"/>
            <a:tailEnd type="triangle" w="med" len="med"/>
          </a:ln>
          <a:effectLst/>
        </p:spPr>
      </p:cxnSp>
      <p:sp>
        <p:nvSpPr>
          <p:cNvPr id="59" name="文字方塊 32">
            <a:extLst>
              <a:ext uri="{FF2B5EF4-FFF2-40B4-BE49-F238E27FC236}">
                <a16:creationId xmlns:a16="http://schemas.microsoft.com/office/drawing/2014/main" id="{A57519BD-F5E0-4769-B277-BDF715CC0890}"/>
              </a:ext>
            </a:extLst>
          </p:cNvPr>
          <p:cNvSpPr txBox="1"/>
          <p:nvPr/>
        </p:nvSpPr>
        <p:spPr>
          <a:xfrm>
            <a:off x="6610081" y="2852239"/>
            <a:ext cx="1087655" cy="461665"/>
          </a:xfrm>
          <a:prstGeom prst="rect">
            <a:avLst/>
          </a:prstGeom>
          <a:noFill/>
        </p:spPr>
        <p:txBody>
          <a:bodyPr wrap="square" rtlCol="0">
            <a:spAutoFit/>
          </a:bodyPr>
          <a:lstStyle/>
          <a:p>
            <a:pPr algn="ctr" defTabSz="457200"/>
            <a:r>
              <a:rPr lang="en-US" altLang="zh-TW" sz="2400" dirty="0">
                <a:solidFill>
                  <a:srgbClr val="0000FF"/>
                </a:solidFill>
                <a:latin typeface="Calibri" panose="020F0502020204030204"/>
                <a:ea typeface="新細明體" panose="02020500000000000000" pitchFamily="18" charset="-120"/>
              </a:rPr>
              <a:t>close</a:t>
            </a:r>
            <a:endParaRPr lang="zh-TW" altLang="en-US" sz="2400" dirty="0">
              <a:solidFill>
                <a:srgbClr val="0000FF"/>
              </a:solidFill>
              <a:latin typeface="Calibri" panose="020F0502020204030204"/>
              <a:ea typeface="新細明體" panose="02020500000000000000" pitchFamily="18" charset="-120"/>
            </a:endParaRPr>
          </a:p>
        </p:txBody>
      </p:sp>
      <p:sp>
        <p:nvSpPr>
          <p:cNvPr id="60" name="文字方塊 33">
            <a:extLst>
              <a:ext uri="{FF2B5EF4-FFF2-40B4-BE49-F238E27FC236}">
                <a16:creationId xmlns:a16="http://schemas.microsoft.com/office/drawing/2014/main" id="{A245D910-2088-48A5-8C43-233D6DBA5498}"/>
              </a:ext>
            </a:extLst>
          </p:cNvPr>
          <p:cNvSpPr txBox="1"/>
          <p:nvPr/>
        </p:nvSpPr>
        <p:spPr>
          <a:xfrm>
            <a:off x="7622633" y="1241678"/>
            <a:ext cx="1141328"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e.g. cat</a:t>
            </a:r>
            <a:endParaRPr lang="zh-TW" altLang="en-US" sz="2400" dirty="0">
              <a:solidFill>
                <a:prstClr val="black"/>
              </a:solidFill>
              <a:latin typeface="Calibri" panose="020F0502020204030204"/>
              <a:ea typeface="新細明體" panose="02020500000000000000" pitchFamily="18" charset="-120"/>
            </a:endParaRPr>
          </a:p>
        </p:txBody>
      </p:sp>
      <p:sp>
        <p:nvSpPr>
          <p:cNvPr id="61" name="文字方塊 34">
            <a:extLst>
              <a:ext uri="{FF2B5EF4-FFF2-40B4-BE49-F238E27FC236}">
                <a16:creationId xmlns:a16="http://schemas.microsoft.com/office/drawing/2014/main" id="{B3EC57C7-93EB-4EDA-B863-9637EBBDAF1E}"/>
              </a:ext>
            </a:extLst>
          </p:cNvPr>
          <p:cNvSpPr txBox="1"/>
          <p:nvPr/>
        </p:nvSpPr>
        <p:spPr>
          <a:xfrm>
            <a:off x="7655984" y="3107140"/>
            <a:ext cx="1315694"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e.g. fish</a:t>
            </a:r>
            <a:endParaRPr lang="zh-TW" altLang="en-US" sz="2400" dirty="0">
              <a:solidFill>
                <a:prstClr val="black"/>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62" name="文字方塊 35">
                <a:extLst>
                  <a:ext uri="{FF2B5EF4-FFF2-40B4-BE49-F238E27FC236}">
                    <a16:creationId xmlns:a16="http://schemas.microsoft.com/office/drawing/2014/main" id="{CC1AD692-1C7D-4D55-A7D2-60BCD53D5FF2}"/>
                  </a:ext>
                </a:extLst>
              </p:cNvPr>
              <p:cNvSpPr txBox="1"/>
              <p:nvPr/>
            </p:nvSpPr>
            <p:spPr>
              <a:xfrm>
                <a:off x="6453774" y="3648082"/>
                <a:ext cx="1164364"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微軟正黑體" panose="020B0604030504040204" pitchFamily="34" charset="-120"/>
                        <a:cs typeface="+mn-cs"/>
                      </a:rPr>
                      <m:t>𝑥</m:t>
                    </m:r>
                  </m:oMath>
                </a14:m>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fixed</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mc:Choice>
        <mc:Fallback xmlns="">
          <p:sp>
            <p:nvSpPr>
              <p:cNvPr id="62" name="文字方塊 35">
                <a:extLst>
                  <a:ext uri="{FF2B5EF4-FFF2-40B4-BE49-F238E27FC236}">
                    <a16:creationId xmlns:a16="http://schemas.microsoft.com/office/drawing/2014/main" id="{CC1AD692-1C7D-4D55-A7D2-60BCD53D5FF2}"/>
                  </a:ext>
                </a:extLst>
              </p:cNvPr>
              <p:cNvSpPr txBox="1">
                <a:spLocks noRot="1" noChangeAspect="1" noMove="1" noResize="1" noEditPoints="1" noAdjustHandles="1" noChangeArrowheads="1" noChangeShapeType="1" noTextEdit="1"/>
              </p:cNvSpPr>
              <p:nvPr/>
            </p:nvSpPr>
            <p:spPr>
              <a:xfrm>
                <a:off x="6453774" y="3648082"/>
                <a:ext cx="1164364" cy="461665"/>
              </a:xfrm>
              <a:prstGeom prst="rect">
                <a:avLst/>
              </a:prstGeom>
              <a:blipFill>
                <a:blip r:embed="rId14"/>
                <a:stretch>
                  <a:fillRect t="-9091" r="-5208" b="-28571"/>
                </a:stretch>
              </a:blipFill>
              <a:ln w="6350" cap="flat" cmpd="sng" algn="ctr">
                <a:solidFill>
                  <a:srgbClr val="ED7D31"/>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字方塊 36">
                <a:extLst>
                  <a:ext uri="{FF2B5EF4-FFF2-40B4-BE49-F238E27FC236}">
                    <a16:creationId xmlns:a16="http://schemas.microsoft.com/office/drawing/2014/main" id="{EC83BDC2-A89A-444F-A77F-1554B965727D}"/>
                  </a:ext>
                </a:extLst>
              </p:cNvPr>
              <p:cNvSpPr txBox="1"/>
              <p:nvPr/>
            </p:nvSpPr>
            <p:spPr>
              <a:xfrm>
                <a:off x="7647152" y="4177557"/>
                <a:ext cx="1164364"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0" cap="none" spc="0" normalizeH="0" baseline="0" noProof="0" smtClean="0">
                        <a:ln>
                          <a:noFill/>
                        </a:ln>
                        <a:solidFill>
                          <a:prstClr val="black"/>
                        </a:solidFill>
                        <a:effectLst/>
                        <a:uLnTx/>
                        <a:uFillTx/>
                        <a:latin typeface="Cambria Math" panose="02040503050406030204" pitchFamily="18" charset="0"/>
                        <a:cs typeface="+mn-cs"/>
                      </a:rPr>
                      <m:t>𝜃</m:t>
                    </m:r>
                  </m:oMath>
                </a14:m>
                <a:r>
                  <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fixed</a:t>
                </a:r>
                <a:endPar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mc:Choice>
        <mc:Fallback xmlns="">
          <p:sp>
            <p:nvSpPr>
              <p:cNvPr id="63" name="文字方塊 36">
                <a:extLst>
                  <a:ext uri="{FF2B5EF4-FFF2-40B4-BE49-F238E27FC236}">
                    <a16:creationId xmlns:a16="http://schemas.microsoft.com/office/drawing/2014/main" id="{EC83BDC2-A89A-444F-A77F-1554B965727D}"/>
                  </a:ext>
                </a:extLst>
              </p:cNvPr>
              <p:cNvSpPr txBox="1">
                <a:spLocks noRot="1" noChangeAspect="1" noMove="1" noResize="1" noEditPoints="1" noAdjustHandles="1" noChangeArrowheads="1" noChangeShapeType="1" noTextEdit="1"/>
              </p:cNvSpPr>
              <p:nvPr/>
            </p:nvSpPr>
            <p:spPr>
              <a:xfrm>
                <a:off x="7647152" y="4177557"/>
                <a:ext cx="1164364" cy="461665"/>
              </a:xfrm>
              <a:prstGeom prst="rect">
                <a:avLst/>
              </a:prstGeom>
              <a:blipFill>
                <a:blip r:embed="rId15"/>
                <a:stretch>
                  <a:fillRect t="-9091" r="-6250" b="-28571"/>
                </a:stretch>
              </a:blipFill>
              <a:ln w="6350" cap="flat" cmpd="sng" algn="ctr">
                <a:solidFill>
                  <a:srgbClr val="ED7D31"/>
                </a:solidFill>
                <a:prstDash val="solid"/>
                <a:miter lim="800000"/>
              </a:ln>
              <a:effectLst/>
            </p:spPr>
            <p:txBody>
              <a:bodyPr/>
              <a:lstStyle/>
              <a:p>
                <a:r>
                  <a:rPr lang="zh-CN" altLang="en-US">
                    <a:noFill/>
                  </a:rPr>
                  <a:t> </a:t>
                </a:r>
              </a:p>
            </p:txBody>
          </p:sp>
        </mc:Fallback>
      </mc:AlternateContent>
      <p:cxnSp>
        <p:nvCxnSpPr>
          <p:cNvPr id="64" name="直線單箭頭接點 38">
            <a:extLst>
              <a:ext uri="{FF2B5EF4-FFF2-40B4-BE49-F238E27FC236}">
                <a16:creationId xmlns:a16="http://schemas.microsoft.com/office/drawing/2014/main" id="{AFD6DE88-5B0C-4C63-B66C-4B4064141579}"/>
              </a:ext>
            </a:extLst>
          </p:cNvPr>
          <p:cNvCxnSpPr>
            <a:cxnSpLocks/>
          </p:cNvCxnSpPr>
          <p:nvPr/>
        </p:nvCxnSpPr>
        <p:spPr>
          <a:xfrm>
            <a:off x="772631" y="2195455"/>
            <a:ext cx="1" cy="555460"/>
          </a:xfrm>
          <a:prstGeom prst="straightConnector1">
            <a:avLst/>
          </a:prstGeom>
          <a:noFill/>
          <a:ln w="38100" cap="flat" cmpd="sng" algn="ctr">
            <a:solidFill>
              <a:srgbClr val="0000FF"/>
            </a:solidFill>
            <a:prstDash val="solid"/>
            <a:miter lim="800000"/>
            <a:headEnd type="triangle" w="med" len="med"/>
            <a:tailEnd type="triangle" w="med" len="med"/>
          </a:ln>
          <a:effectLst/>
        </p:spPr>
      </p:cxnSp>
      <p:sp>
        <p:nvSpPr>
          <p:cNvPr id="65" name="矩形 64">
            <a:extLst>
              <a:ext uri="{FF2B5EF4-FFF2-40B4-BE49-F238E27FC236}">
                <a16:creationId xmlns:a16="http://schemas.microsoft.com/office/drawing/2014/main" id="{5BA4A087-0B0A-4014-8107-901786D7F79D}"/>
              </a:ext>
            </a:extLst>
          </p:cNvPr>
          <p:cNvSpPr/>
          <p:nvPr/>
        </p:nvSpPr>
        <p:spPr>
          <a:xfrm>
            <a:off x="1248772" y="2372016"/>
            <a:ext cx="1188733" cy="1030138"/>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6" name="直線單箭頭接點 42">
            <a:extLst>
              <a:ext uri="{FF2B5EF4-FFF2-40B4-BE49-F238E27FC236}">
                <a16:creationId xmlns:a16="http://schemas.microsoft.com/office/drawing/2014/main" id="{4F13E7DB-6AA6-49CC-8708-E9BE9C7B7C6B}"/>
              </a:ext>
            </a:extLst>
          </p:cNvPr>
          <p:cNvCxnSpPr>
            <a:cxnSpLocks/>
          </p:cNvCxnSpPr>
          <p:nvPr/>
        </p:nvCxnSpPr>
        <p:spPr>
          <a:xfrm flipV="1">
            <a:off x="2465397" y="2281411"/>
            <a:ext cx="544760" cy="665653"/>
          </a:xfrm>
          <a:prstGeom prst="straightConnector1">
            <a:avLst/>
          </a:prstGeom>
          <a:noFill/>
          <a:ln w="38100" cap="flat" cmpd="sng" algn="ctr">
            <a:solidFill>
              <a:sysClr val="windowText" lastClr="000000"/>
            </a:solidFill>
            <a:prstDash val="solid"/>
            <a:miter lim="800000"/>
            <a:tailEnd type="triangle"/>
          </a:ln>
          <a:effectLst/>
        </p:spPr>
      </p:cxnSp>
      <p:cxnSp>
        <p:nvCxnSpPr>
          <p:cNvPr id="67" name="直線單箭頭接點 44">
            <a:extLst>
              <a:ext uri="{FF2B5EF4-FFF2-40B4-BE49-F238E27FC236}">
                <a16:creationId xmlns:a16="http://schemas.microsoft.com/office/drawing/2014/main" id="{ACC3D6C4-3B2C-4C0C-8650-901421627965}"/>
              </a:ext>
            </a:extLst>
          </p:cNvPr>
          <p:cNvCxnSpPr>
            <a:cxnSpLocks/>
          </p:cNvCxnSpPr>
          <p:nvPr/>
        </p:nvCxnSpPr>
        <p:spPr>
          <a:xfrm>
            <a:off x="4610331" y="2243922"/>
            <a:ext cx="382438" cy="545210"/>
          </a:xfrm>
          <a:prstGeom prst="straightConnector1">
            <a:avLst/>
          </a:prstGeom>
          <a:noFill/>
          <a:ln w="38100"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0372398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7" grpId="0"/>
      <p:bldP spid="49" grpId="0"/>
      <p:bldP spid="50" grpId="0" animBg="1"/>
      <p:bldP spid="52" grpId="0"/>
      <p:bldP spid="53" grpId="0"/>
      <p:bldP spid="54" grpId="0"/>
      <p:bldP spid="55" grpId="0"/>
      <p:bldP spid="57" grpId="0"/>
      <p:bldP spid="59" grpId="0"/>
      <p:bldP spid="61" grpId="0"/>
      <p:bldP spid="62" grpId="0" animBg="1"/>
      <p:bldP spid="63" grpId="0" animBg="1"/>
      <p:bldP spid="6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43C16-5C13-4483-8B0D-55F353A15E3C}"/>
              </a:ext>
            </a:extLst>
          </p:cNvPr>
          <p:cNvSpPr>
            <a:spLocks noGrp="1"/>
          </p:cNvSpPr>
          <p:nvPr>
            <p:ph type="title"/>
          </p:nvPr>
        </p:nvSpPr>
        <p:spPr/>
        <p:txBody>
          <a:bodyPr/>
          <a:lstStyle/>
          <a:p>
            <a:r>
              <a:rPr lang="en-US" altLang="zh-TW" dirty="0"/>
              <a:t>Constraint</a:t>
            </a:r>
            <a:endParaRPr lang="zh-CN" altLang="en-US" dirty="0"/>
          </a:p>
        </p:txBody>
      </p:sp>
      <p:sp>
        <p:nvSpPr>
          <p:cNvPr id="4" name="页脚占位符 3">
            <a:extLst>
              <a:ext uri="{FF2B5EF4-FFF2-40B4-BE49-F238E27FC236}">
                <a16:creationId xmlns:a16="http://schemas.microsoft.com/office/drawing/2014/main" id="{2898B615-1A0F-4B78-BD60-5D0A47BE35BE}"/>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876B9BCF-BF9D-42EE-8091-5BBA55EB85E2}"/>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13</a:t>
            </a:fld>
            <a:endParaRPr lang="en-US" altLang="zh-CN">
              <a:solidFill>
                <a:srgbClr val="000000"/>
              </a:solidFill>
            </a:endParaRPr>
          </a:p>
        </p:txBody>
      </p:sp>
      <p:sp>
        <p:nvSpPr>
          <p:cNvPr id="6" name="內容版面配置區 2">
            <a:extLst>
              <a:ext uri="{FF2B5EF4-FFF2-40B4-BE49-F238E27FC236}">
                <a16:creationId xmlns:a16="http://schemas.microsoft.com/office/drawing/2014/main" id="{18CDD509-B58D-4EC3-91D9-A1656012DAE4}"/>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L2-norm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rPr>
              <a:t>L-infinity </a:t>
            </a:r>
            <a:endParaRPr kumimoji="0" lang="zh-TW" altLang="en-US" sz="2800" b="0" i="0" u="none" strike="noStrike" kern="1200" cap="none" spc="0" normalizeH="0" baseline="0" noProof="0">
              <a:ln>
                <a:noFill/>
              </a:ln>
              <a:solidFill>
                <a:sysClr val="windowText" lastClr="000000"/>
              </a:solidFill>
              <a:effectLst/>
              <a:uLnTx/>
              <a:uFillTx/>
              <a:latin typeface="Calibri" panose="020F0502020204030204"/>
              <a:ea typeface="新細明體" panose="02020500000000000000" pitchFamily="18" charset="-12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17C0338-3DF9-4807-B180-C61415A5F528}"/>
                  </a:ext>
                </a:extLst>
              </p:cNvPr>
              <p:cNvSpPr/>
              <p:nvPr/>
            </p:nvSpPr>
            <p:spPr>
              <a:xfrm>
                <a:off x="879052" y="2532764"/>
                <a:ext cx="3207545" cy="461665"/>
              </a:xfrm>
              <a:prstGeom prst="rect">
                <a:avLst/>
              </a:prstGeom>
            </p:spPr>
            <p:txBody>
              <a:bodyPr wrap="none">
                <a:spAutoFit/>
              </a:bodyPr>
              <a:lstStyle/>
              <a:p>
                <a:pPr defTabSz="457200"/>
                <a14:m>
                  <m:oMathPara xmlns:m="http://schemas.openxmlformats.org/officeDocument/2006/math">
                    <m:oMathParaPr>
                      <m:jc m:val="left"/>
                    </m:oMathParaPr>
                    <m:oMath xmlns:m="http://schemas.openxmlformats.org/officeDocument/2006/math">
                      <m:r>
                        <a:rPr lang="en-US" altLang="zh-TW" sz="2400" i="1" smtClean="0">
                          <a:solidFill>
                            <a:prstClr val="black"/>
                          </a:solidFill>
                          <a:latin typeface="Cambria Math" panose="02040503050406030204" pitchFamily="18" charset="0"/>
                        </a:rPr>
                        <m:t>𝑑</m:t>
                      </m:r>
                      <m:d>
                        <m:dPr>
                          <m:ctrlPr>
                            <a:rPr lang="en-US" altLang="zh-TW" sz="2400" i="1">
                              <a:solidFill>
                                <a:prstClr val="black"/>
                              </a:solidFill>
                              <a:latin typeface="Cambria Math" panose="02040503050406030204" pitchFamily="18" charset="0"/>
                            </a:rPr>
                          </m:ctrlPr>
                        </m:dPr>
                        <m:e>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0</m:t>
                              </m:r>
                            </m:sup>
                          </m:sSup>
                          <m:r>
                            <a:rPr lang="en-US" altLang="zh-TW" sz="2400" i="1">
                              <a:solidFill>
                                <a:prstClr val="black"/>
                              </a:solidFill>
                              <a:latin typeface="Cambria Math" panose="02040503050406030204" pitchFamily="18" charset="0"/>
                            </a:rPr>
                            <m:t>,</m:t>
                          </m:r>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m:t>
                              </m:r>
                            </m:sup>
                          </m:sSup>
                        </m:e>
                      </m:d>
                      <m:r>
                        <a:rPr lang="en-US" altLang="zh-TW" sz="2400" i="1">
                          <a:solidFill>
                            <a:prstClr val="black"/>
                          </a:solidFill>
                          <a:latin typeface="Cambria Math" panose="02040503050406030204" pitchFamily="18" charset="0"/>
                        </a:rPr>
                        <m:t>=</m:t>
                      </m:r>
                      <m:sSub>
                        <m:sSubPr>
                          <m:ctrlPr>
                            <a:rPr lang="en-US" altLang="zh-TW" sz="2400" i="1" smtClean="0">
                              <a:solidFill>
                                <a:prstClr val="black"/>
                              </a:solidFill>
                              <a:latin typeface="Cambria Math" panose="02040503050406030204" pitchFamily="18" charset="0"/>
                            </a:rPr>
                          </m:ctrlPr>
                        </m:sSubPr>
                        <m:e>
                          <m:d>
                            <m:dPr>
                              <m:begChr m:val="‖"/>
                              <m:endChr m:val="‖"/>
                              <m:ctrlPr>
                                <a:rPr lang="en-US" altLang="zh-TW" sz="2400" i="1" smtClean="0">
                                  <a:solidFill>
                                    <a:prstClr val="black"/>
                                  </a:solidFill>
                                  <a:latin typeface="Cambria Math" panose="02040503050406030204" pitchFamily="18" charset="0"/>
                                </a:rPr>
                              </m:ctrlPr>
                            </m:dPr>
                            <m:e>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0</m:t>
                                  </m:r>
                                </m:sup>
                              </m:sSup>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𝑥</m:t>
                              </m:r>
                              <m:r>
                                <a:rPr lang="en-US" altLang="zh-TW" sz="2400" i="1" smtClean="0">
                                  <a:solidFill>
                                    <a:prstClr val="black"/>
                                  </a:solidFill>
                                  <a:latin typeface="Cambria Math" panose="02040503050406030204" pitchFamily="18" charset="0"/>
                                </a:rPr>
                                <m:t>′</m:t>
                              </m:r>
                            </m:e>
                          </m:d>
                        </m:e>
                        <m:sub>
                          <m:r>
                            <a:rPr lang="en-US" altLang="zh-TW" sz="2400" i="1" smtClean="0">
                              <a:solidFill>
                                <a:prstClr val="black"/>
                              </a:solidFill>
                              <a:latin typeface="Cambria Math" panose="02040503050406030204" pitchFamily="18" charset="0"/>
                            </a:rPr>
                            <m:t>2</m:t>
                          </m:r>
                        </m:sub>
                      </m:sSub>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7" name="矩形 6">
                <a:extLst>
                  <a:ext uri="{FF2B5EF4-FFF2-40B4-BE49-F238E27FC236}">
                    <a16:creationId xmlns:a16="http://schemas.microsoft.com/office/drawing/2014/main" id="{517C0338-3DF9-4807-B180-C61415A5F528}"/>
                  </a:ext>
                </a:extLst>
              </p:cNvPr>
              <p:cNvSpPr>
                <a:spLocks noRot="1" noChangeAspect="1" noMove="1" noResize="1" noEditPoints="1" noAdjustHandles="1" noChangeArrowheads="1" noChangeShapeType="1" noTextEdit="1"/>
              </p:cNvSpPr>
              <p:nvPr/>
            </p:nvSpPr>
            <p:spPr>
              <a:xfrm>
                <a:off x="879052" y="2532764"/>
                <a:ext cx="3207545" cy="461665"/>
              </a:xfrm>
              <a:prstGeom prst="rect">
                <a:avLst/>
              </a:prstGeom>
              <a:blipFill>
                <a:blip r:embed="rId2"/>
                <a:stretch>
                  <a:fillRect l="-570" b="-1316"/>
                </a:stretch>
              </a:blipFill>
            </p:spPr>
            <p:txBody>
              <a:bodyPr/>
              <a:lstStyle/>
              <a:p>
                <a:r>
                  <a:rPr lang="zh-CN" altLang="en-US">
                    <a:noFill/>
                  </a:rPr>
                  <a:t> </a:t>
                </a:r>
              </a:p>
            </p:txBody>
          </p:sp>
        </mc:Fallback>
      </mc:AlternateContent>
      <p:grpSp>
        <p:nvGrpSpPr>
          <p:cNvPr id="8" name="群組 6">
            <a:extLst>
              <a:ext uri="{FF2B5EF4-FFF2-40B4-BE49-F238E27FC236}">
                <a16:creationId xmlns:a16="http://schemas.microsoft.com/office/drawing/2014/main" id="{CC28EAC8-FA3F-47C0-BE80-1E366033CA05}"/>
              </a:ext>
            </a:extLst>
          </p:cNvPr>
          <p:cNvGrpSpPr/>
          <p:nvPr/>
        </p:nvGrpSpPr>
        <p:grpSpPr>
          <a:xfrm>
            <a:off x="5874291" y="258636"/>
            <a:ext cx="3036748" cy="1480405"/>
            <a:chOff x="5937250" y="330060"/>
            <a:chExt cx="3036748" cy="1480405"/>
          </a:xfrm>
        </p:grpSpPr>
        <mc:AlternateContent xmlns:mc="http://schemas.openxmlformats.org/markup-compatibility/2006" xmlns:a14="http://schemas.microsoft.com/office/drawing/2010/main">
          <mc:Choice Requires="a14">
            <p:sp>
              <p:nvSpPr>
                <p:cNvPr id="9" name="文字方塊 4">
                  <a:extLst>
                    <a:ext uri="{FF2B5EF4-FFF2-40B4-BE49-F238E27FC236}">
                      <a16:creationId xmlns:a16="http://schemas.microsoft.com/office/drawing/2014/main" id="{E07B66A8-BAC1-4DD1-BB58-3EC860AC6973}"/>
                    </a:ext>
                  </a:extLst>
                </p:cNvPr>
                <p:cNvSpPr txBox="1"/>
                <p:nvPr/>
              </p:nvSpPr>
              <p:spPr>
                <a:xfrm>
                  <a:off x="5937250" y="330060"/>
                  <a:ext cx="2325203" cy="1480405"/>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prstClr val="black"/>
                                </a:solidFill>
                                <a:latin typeface="Cambria Math" panose="02040503050406030204" pitchFamily="18" charset="0"/>
                              </a:rPr>
                            </m:ctrlPr>
                          </m:dPr>
                          <m:e>
                            <m:eqArr>
                              <m:eqArrPr>
                                <m:ctrlPr>
                                  <a:rPr lang="en-US" altLang="zh-TW" sz="2400" i="1">
                                    <a:solidFill>
                                      <a:prstClr val="black"/>
                                    </a:solidFill>
                                    <a:latin typeface="Cambria Math" panose="02040503050406030204" pitchFamily="18" charset="0"/>
                                  </a:rPr>
                                </m:ctrlPr>
                              </m:eqArrPr>
                              <m:e>
                                <m:sSubSup>
                                  <m:sSubSupPr>
                                    <m:ctrlPr>
                                      <a:rPr lang="en-US" altLang="zh-TW" sz="2400" i="1">
                                        <a:solidFill>
                                          <a:prstClr val="black"/>
                                        </a:solidFill>
                                        <a:latin typeface="Cambria Math" panose="02040503050406030204" pitchFamily="18" charset="0"/>
                                      </a:rPr>
                                    </m:ctrlPr>
                                  </m:sSubSupPr>
                                  <m:e>
                                    <m:r>
                                      <a:rPr lang="en-US" altLang="zh-TW" sz="2400" i="1">
                                        <a:solidFill>
                                          <a:prstClr val="black"/>
                                        </a:solidFill>
                                        <a:latin typeface="Cambria Math" panose="02040503050406030204" pitchFamily="18" charset="0"/>
                                      </a:rPr>
                                      <m:t>𝑥</m:t>
                                    </m:r>
                                  </m:e>
                                  <m:sub>
                                    <m:r>
                                      <a:rPr lang="en-US" altLang="zh-TW" sz="2400" i="1">
                                        <a:solidFill>
                                          <a:prstClr val="black"/>
                                        </a:solidFill>
                                        <a:latin typeface="Cambria Math" panose="02040503050406030204" pitchFamily="18" charset="0"/>
                                      </a:rPr>
                                      <m:t>1</m:t>
                                    </m:r>
                                  </m:sub>
                                  <m:sup>
                                    <m:r>
                                      <a:rPr lang="en-US" altLang="zh-TW" sz="2400" i="1">
                                        <a:solidFill>
                                          <a:prstClr val="black"/>
                                        </a:solidFill>
                                        <a:latin typeface="Cambria Math" panose="02040503050406030204" pitchFamily="18" charset="0"/>
                                      </a:rPr>
                                      <m:t>′</m:t>
                                    </m:r>
                                  </m:sup>
                                </m:sSubSup>
                              </m:e>
                              <m:e>
                                <m:sSubSup>
                                  <m:sSubSupPr>
                                    <m:ctrlPr>
                                      <a:rPr lang="en-US" altLang="zh-TW" sz="2400" i="1">
                                        <a:solidFill>
                                          <a:prstClr val="black"/>
                                        </a:solidFill>
                                        <a:latin typeface="Cambria Math" panose="02040503050406030204" pitchFamily="18" charset="0"/>
                                      </a:rPr>
                                    </m:ctrlPr>
                                  </m:sSubSupPr>
                                  <m:e>
                                    <m:r>
                                      <a:rPr lang="en-US" altLang="zh-TW" sz="2400" i="1">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2</m:t>
                                    </m:r>
                                  </m:sub>
                                  <m:sup>
                                    <m:r>
                                      <a:rPr lang="en-US" altLang="zh-TW" sz="2400" i="1">
                                        <a:solidFill>
                                          <a:prstClr val="black"/>
                                        </a:solidFill>
                                        <a:latin typeface="Cambria Math" panose="02040503050406030204" pitchFamily="18" charset="0"/>
                                      </a:rPr>
                                      <m:t>′</m:t>
                                    </m:r>
                                  </m:sup>
                                </m:sSubSup>
                              </m:e>
                              <m:e>
                                <m:sSubSup>
                                  <m:sSubSupPr>
                                    <m:ctrlPr>
                                      <a:rPr lang="en-US" altLang="zh-TW" sz="2400" i="1">
                                        <a:solidFill>
                                          <a:prstClr val="black"/>
                                        </a:solidFill>
                                        <a:latin typeface="Cambria Math" panose="02040503050406030204" pitchFamily="18" charset="0"/>
                                      </a:rPr>
                                    </m:ctrlPr>
                                  </m:sSubSupPr>
                                  <m:e>
                                    <m:r>
                                      <a:rPr lang="en-US" altLang="zh-TW" sz="2400" i="1">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3</m:t>
                                    </m:r>
                                  </m:sub>
                                  <m:sup>
                                    <m:r>
                                      <a:rPr lang="en-US" altLang="zh-TW" sz="2400" i="1">
                                        <a:solidFill>
                                          <a:prstClr val="black"/>
                                        </a:solidFill>
                                        <a:latin typeface="Cambria Math" panose="02040503050406030204" pitchFamily="18" charset="0"/>
                                      </a:rPr>
                                      <m:t>′</m:t>
                                    </m:r>
                                  </m:sup>
                                </m:sSubSup>
                              </m:e>
                              <m:e>
                                <m:r>
                                  <a:rPr lang="zh-TW" altLang="en-US" sz="2400" i="1">
                                    <a:solidFill>
                                      <a:prstClr val="black"/>
                                    </a:solidFill>
                                    <a:latin typeface="Cambria Math" panose="02040503050406030204" pitchFamily="18" charset="0"/>
                                  </a:rPr>
                                  <m:t>⋮</m:t>
                                </m:r>
                              </m:e>
                            </m:eqArr>
                          </m:e>
                        </m:d>
                        <m:r>
                          <a:rPr lang="en-US" altLang="zh-TW" sz="2400" i="1" smtClean="0">
                            <a:solidFill>
                              <a:prstClr val="black"/>
                            </a:solidFill>
                            <a:latin typeface="Cambria Math" panose="02040503050406030204" pitchFamily="18" charset="0"/>
                          </a:rPr>
                          <m:t>−</m:t>
                        </m:r>
                        <m:d>
                          <m:dPr>
                            <m:begChr m:val="["/>
                            <m:endChr m:val="]"/>
                            <m:ctrlPr>
                              <a:rPr lang="en-US" altLang="zh-TW" sz="2400" i="1" smtClean="0">
                                <a:solidFill>
                                  <a:prstClr val="black"/>
                                </a:solidFill>
                                <a:latin typeface="Cambria Math" panose="02040503050406030204" pitchFamily="18" charset="0"/>
                              </a:rPr>
                            </m:ctrlPr>
                          </m:dPr>
                          <m:e>
                            <m:eqArr>
                              <m:eqArrPr>
                                <m:ctrlPr>
                                  <a:rPr lang="en-US" altLang="zh-TW" sz="2400" i="1" smtClean="0">
                                    <a:solidFill>
                                      <a:prstClr val="black"/>
                                    </a:solidFill>
                                    <a:latin typeface="Cambria Math" panose="02040503050406030204" pitchFamily="18" charset="0"/>
                                  </a:rPr>
                                </m:ctrlPr>
                              </m:eqArrPr>
                              <m:e>
                                <m:sSub>
                                  <m:sSubPr>
                                    <m:ctrlPr>
                                      <a:rPr lang="en-US" altLang="zh-TW" sz="2400" i="1" smtClean="0">
                                        <a:solidFill>
                                          <a:prstClr val="black"/>
                                        </a:solidFill>
                                        <a:latin typeface="Cambria Math" panose="02040503050406030204" pitchFamily="18" charset="0"/>
                                      </a:rPr>
                                    </m:ctrlPr>
                                  </m:sSubPr>
                                  <m:e>
                                    <m:r>
                                      <a:rPr lang="en-US" altLang="zh-TW" sz="2400" i="1" smtClean="0">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1</m:t>
                                    </m:r>
                                  </m:sub>
                                </m:sSub>
                              </m:e>
                              <m:e>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2</m:t>
                                    </m:r>
                                  </m:sub>
                                </m:sSub>
                              </m:e>
                              <m:e>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3</m:t>
                                    </m:r>
                                  </m:sub>
                                </m:sSub>
                              </m:e>
                              <m:e>
                                <m:r>
                                  <a:rPr lang="zh-TW" altLang="en-US" sz="2400" i="1" smtClean="0">
                                    <a:solidFill>
                                      <a:prstClr val="black"/>
                                    </a:solidFill>
                                    <a:latin typeface="Cambria Math" panose="02040503050406030204" pitchFamily="18" charset="0"/>
                                  </a:rPr>
                                  <m:t>⋮</m:t>
                                </m:r>
                              </m:e>
                            </m:eqAr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5" name="文字方塊 4">
                  <a:extLst>
                    <a:ext uri="{FF2B5EF4-FFF2-40B4-BE49-F238E27FC236}">
                      <a16:creationId xmlns:a16="http://schemas.microsoft.com/office/drawing/2014/main" id="{50ADA627-CA2B-4276-9641-A9E2985B0048}"/>
                    </a:ext>
                  </a:extLst>
                </p:cNvPr>
                <p:cNvSpPr txBox="1">
                  <a:spLocks noRot="1" noChangeAspect="1" noMove="1" noResize="1" noEditPoints="1" noAdjustHandles="1" noChangeArrowheads="1" noChangeShapeType="1" noTextEdit="1"/>
                </p:cNvSpPr>
                <p:nvPr/>
              </p:nvSpPr>
              <p:spPr>
                <a:xfrm>
                  <a:off x="5937250" y="330060"/>
                  <a:ext cx="2325203" cy="148040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5">
                  <a:extLst>
                    <a:ext uri="{FF2B5EF4-FFF2-40B4-BE49-F238E27FC236}">
                      <a16:creationId xmlns:a16="http://schemas.microsoft.com/office/drawing/2014/main" id="{5110CCB6-462F-4686-8FAD-373717068866}"/>
                    </a:ext>
                  </a:extLst>
                </p:cNvPr>
                <p:cNvSpPr txBox="1"/>
                <p:nvPr/>
              </p:nvSpPr>
              <p:spPr>
                <a:xfrm>
                  <a:off x="7845099" y="389947"/>
                  <a:ext cx="1128899" cy="136062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m:t>
                        </m:r>
                        <m:d>
                          <m:dPr>
                            <m:begChr m:val="["/>
                            <m:endChr m:val="]"/>
                            <m:ctrlPr>
                              <a:rPr lang="en-US" altLang="zh-TW" sz="2400" i="1" smtClean="0">
                                <a:solidFill>
                                  <a:prstClr val="black"/>
                                </a:solidFill>
                                <a:latin typeface="Cambria Math" panose="02040503050406030204" pitchFamily="18" charset="0"/>
                              </a:rPr>
                            </m:ctrlPr>
                          </m:dPr>
                          <m:e>
                            <m:eqArr>
                              <m:eqArrPr>
                                <m:ctrlPr>
                                  <a:rPr lang="en-US" altLang="zh-TW" sz="2400" i="1" smtClean="0">
                                    <a:solidFill>
                                      <a:prstClr val="black"/>
                                    </a:solidFill>
                                    <a:latin typeface="Cambria Math" panose="02040503050406030204" pitchFamily="18" charset="0"/>
                                  </a:rPr>
                                </m:ctrlPr>
                              </m:eqArrPr>
                              <m:e>
                                <m:sSub>
                                  <m:sSubPr>
                                    <m:ctrlPr>
                                      <a:rPr lang="en-US" altLang="zh-TW" sz="2400" i="1" smtClean="0">
                                        <a:solidFill>
                                          <a:prstClr val="black"/>
                                        </a:solidFill>
                                        <a:latin typeface="Cambria Math" panose="02040503050406030204" pitchFamily="18" charset="0"/>
                                      </a:rPr>
                                    </m:ctrlPr>
                                  </m:sSubPr>
                                  <m:e>
                                    <m:r>
                                      <a:rPr lang="en-US" altLang="zh-TW" sz="2400" i="1" smtClean="0">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1</m:t>
                                    </m:r>
                                  </m:sub>
                                </m:sSub>
                              </m:e>
                              <m:e>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2</m:t>
                                    </m:r>
                                  </m:sub>
                                </m:sSub>
                              </m:e>
                              <m:e>
                                <m:r>
                                  <a:rPr lang="en-US" altLang="zh-TW" sz="2400" i="1">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3</m:t>
                                    </m:r>
                                  </m:sub>
                                </m:sSub>
                              </m:e>
                              <m:e>
                                <m:r>
                                  <a:rPr lang="zh-TW" altLang="en-US" sz="2400" i="1" smtClean="0">
                                    <a:solidFill>
                                      <a:prstClr val="black"/>
                                    </a:solidFill>
                                    <a:latin typeface="Cambria Math" panose="02040503050406030204" pitchFamily="18" charset="0"/>
                                  </a:rPr>
                                  <m:t>⋮</m:t>
                                </m:r>
                              </m:e>
                            </m:eqAr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6" name="文字方塊 5">
                  <a:extLst>
                    <a:ext uri="{FF2B5EF4-FFF2-40B4-BE49-F238E27FC236}">
                      <a16:creationId xmlns:a16="http://schemas.microsoft.com/office/drawing/2014/main" id="{D489436B-669D-4E7E-8244-86C6646AB3F1}"/>
                    </a:ext>
                  </a:extLst>
                </p:cNvPr>
                <p:cNvSpPr txBox="1">
                  <a:spLocks noRot="1" noChangeAspect="1" noMove="1" noResize="1" noEditPoints="1" noAdjustHandles="1" noChangeArrowheads="1" noChangeShapeType="1" noTextEdit="1"/>
                </p:cNvSpPr>
                <p:nvPr/>
              </p:nvSpPr>
              <p:spPr>
                <a:xfrm>
                  <a:off x="7845099" y="389947"/>
                  <a:ext cx="1128899" cy="1360629"/>
                </a:xfrm>
                <a:prstGeom prst="rect">
                  <a:avLst/>
                </a:prstGeom>
                <a:blipFill>
                  <a:blip r:embed="rId4"/>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1" name="文字方塊 7">
                <a:extLst>
                  <a:ext uri="{FF2B5EF4-FFF2-40B4-BE49-F238E27FC236}">
                    <a16:creationId xmlns:a16="http://schemas.microsoft.com/office/drawing/2014/main" id="{C0D1D69F-CA86-4BD1-8E57-31B41F3C3B1E}"/>
                  </a:ext>
                </a:extLst>
              </p:cNvPr>
              <p:cNvSpPr txBox="1"/>
              <p:nvPr/>
            </p:nvSpPr>
            <p:spPr>
              <a:xfrm>
                <a:off x="6400807" y="1719137"/>
                <a:ext cx="342145"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en-US" altLang="zh-TW" sz="2400" i="1" smtClean="0">
                              <a:solidFill>
                                <a:prstClr val="black"/>
                              </a:solidFill>
                              <a:latin typeface="Cambria Math" panose="02040503050406030204" pitchFamily="18" charset="0"/>
                            </a:rPr>
                            <m:t>𝑥</m:t>
                          </m:r>
                        </m:e>
                        <m:sup>
                          <m:r>
                            <a:rPr lang="en-US" altLang="zh-TW" sz="2400" i="1" smtClean="0">
                              <a:solidFill>
                                <a:prstClr val="black"/>
                              </a:solidFill>
                              <a:latin typeface="Cambria Math" panose="02040503050406030204" pitchFamily="18" charset="0"/>
                            </a:rPr>
                            <m:t>′</m:t>
                          </m:r>
                        </m:sup>
                      </m:s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1" name="文字方塊 7">
                <a:extLst>
                  <a:ext uri="{FF2B5EF4-FFF2-40B4-BE49-F238E27FC236}">
                    <a16:creationId xmlns:a16="http://schemas.microsoft.com/office/drawing/2014/main" id="{C0D1D69F-CA86-4BD1-8E57-31B41F3C3B1E}"/>
                  </a:ext>
                </a:extLst>
              </p:cNvPr>
              <p:cNvSpPr txBox="1">
                <a:spLocks noRot="1" noChangeAspect="1" noMove="1" noResize="1" noEditPoints="1" noAdjustHandles="1" noChangeArrowheads="1" noChangeShapeType="1" noTextEdit="1"/>
              </p:cNvSpPr>
              <p:nvPr/>
            </p:nvSpPr>
            <p:spPr>
              <a:xfrm>
                <a:off x="6400807" y="1719137"/>
                <a:ext cx="342145" cy="369332"/>
              </a:xfrm>
              <a:prstGeom prst="rect">
                <a:avLst/>
              </a:prstGeom>
              <a:blipFill>
                <a:blip r:embed="rId5"/>
                <a:stretch>
                  <a:fillRect l="-10714" r="-5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8">
                <a:extLst>
                  <a:ext uri="{FF2B5EF4-FFF2-40B4-BE49-F238E27FC236}">
                    <a16:creationId xmlns:a16="http://schemas.microsoft.com/office/drawing/2014/main" id="{1FA5E76E-5FC3-43DD-89C8-845E49FEB0AA}"/>
                  </a:ext>
                </a:extLst>
              </p:cNvPr>
              <p:cNvSpPr txBox="1"/>
              <p:nvPr/>
            </p:nvSpPr>
            <p:spPr>
              <a:xfrm>
                <a:off x="7350356" y="1719137"/>
                <a:ext cx="391839"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0</m:t>
                          </m:r>
                        </m:sup>
                      </m:s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2" name="文字方塊 8">
                <a:extLst>
                  <a:ext uri="{FF2B5EF4-FFF2-40B4-BE49-F238E27FC236}">
                    <a16:creationId xmlns:a16="http://schemas.microsoft.com/office/drawing/2014/main" id="{1FA5E76E-5FC3-43DD-89C8-845E49FEB0AA}"/>
                  </a:ext>
                </a:extLst>
              </p:cNvPr>
              <p:cNvSpPr txBox="1">
                <a:spLocks noRot="1" noChangeAspect="1" noMove="1" noResize="1" noEditPoints="1" noAdjustHandles="1" noChangeArrowheads="1" noChangeShapeType="1" noTextEdit="1"/>
              </p:cNvSpPr>
              <p:nvPr/>
            </p:nvSpPr>
            <p:spPr>
              <a:xfrm>
                <a:off x="7350356" y="1719137"/>
                <a:ext cx="391839" cy="369332"/>
              </a:xfrm>
              <a:prstGeom prst="rect">
                <a:avLst/>
              </a:prstGeom>
              <a:blipFill>
                <a:blip r:embed="rId6"/>
                <a:stretch>
                  <a:fillRect l="-10938" r="-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9">
                <a:extLst>
                  <a:ext uri="{FF2B5EF4-FFF2-40B4-BE49-F238E27FC236}">
                    <a16:creationId xmlns:a16="http://schemas.microsoft.com/office/drawing/2014/main" id="{2FC4079C-F522-4866-AAFA-37651DE93C89}"/>
                  </a:ext>
                </a:extLst>
              </p:cNvPr>
              <p:cNvSpPr txBox="1"/>
              <p:nvPr/>
            </p:nvSpPr>
            <p:spPr>
              <a:xfrm>
                <a:off x="8202053" y="1719137"/>
                <a:ext cx="424475" cy="3693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smtClean="0">
                          <a:solidFill>
                            <a:prstClr val="black"/>
                          </a:solidFill>
                          <a:latin typeface="Cambria Math" panose="02040503050406030204" pitchFamily="18" charset="0"/>
                        </a:rPr>
                        <m:t>𝑥</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3" name="文字方塊 9">
                <a:extLst>
                  <a:ext uri="{FF2B5EF4-FFF2-40B4-BE49-F238E27FC236}">
                    <a16:creationId xmlns:a16="http://schemas.microsoft.com/office/drawing/2014/main" id="{2FC4079C-F522-4866-AAFA-37651DE93C89}"/>
                  </a:ext>
                </a:extLst>
              </p:cNvPr>
              <p:cNvSpPr txBox="1">
                <a:spLocks noRot="1" noChangeAspect="1" noMove="1" noResize="1" noEditPoints="1" noAdjustHandles="1" noChangeArrowheads="1" noChangeShapeType="1" noTextEdit="1"/>
              </p:cNvSpPr>
              <p:nvPr/>
            </p:nvSpPr>
            <p:spPr>
              <a:xfrm>
                <a:off x="8202053" y="1719137"/>
                <a:ext cx="424475" cy="369332"/>
              </a:xfrm>
              <a:prstGeom prst="rect">
                <a:avLst/>
              </a:prstGeom>
              <a:blipFill>
                <a:blip r:embed="rId7"/>
                <a:stretch>
                  <a:fillRect l="-15714" r="-8571"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040D77A-54E4-489F-9213-018814123CED}"/>
                  </a:ext>
                </a:extLst>
              </p:cNvPr>
              <p:cNvSpPr/>
              <p:nvPr/>
            </p:nvSpPr>
            <p:spPr>
              <a:xfrm>
                <a:off x="868628" y="3071167"/>
                <a:ext cx="4259179" cy="461665"/>
              </a:xfrm>
              <a:prstGeom prst="rect">
                <a:avLst/>
              </a:prstGeom>
            </p:spPr>
            <p:txBody>
              <a:bodyPr wrap="none">
                <a:spAutoFit/>
              </a:bodyPr>
              <a:lstStyle/>
              <a:p>
                <a:pPr defTabSz="457200"/>
                <a14:m>
                  <m:oMathPara xmlns:m="http://schemas.openxmlformats.org/officeDocument/2006/math">
                    <m:oMathParaPr>
                      <m:jc m:val="left"/>
                    </m:oMathParaPr>
                    <m:oMath xmlns:m="http://schemas.openxmlformats.org/officeDocument/2006/math">
                      <m:r>
                        <a:rPr lang="en-US" altLang="zh-TW" sz="2400" i="1" smtClean="0">
                          <a:solidFill>
                            <a:prstClr val="black"/>
                          </a:solidFill>
                          <a:latin typeface="Cambria Math" panose="02040503050406030204" pitchFamily="18" charset="0"/>
                        </a:rPr>
                        <m:t>=</m:t>
                      </m:r>
                      <m:sSup>
                        <m:sSupPr>
                          <m:ctrlPr>
                            <a:rPr lang="en-US" altLang="zh-TW" sz="2400" i="1" smtClean="0">
                              <a:solidFill>
                                <a:prstClr val="black"/>
                              </a:solidFill>
                              <a:latin typeface="Cambria Math" panose="02040503050406030204" pitchFamily="18" charset="0"/>
                            </a:rPr>
                          </m:ctrlPr>
                        </m:sSupPr>
                        <m:e>
                          <m:d>
                            <m:dPr>
                              <m:ctrlPr>
                                <a:rPr lang="en-US" altLang="zh-TW" sz="2400" i="1" smtClean="0">
                                  <a:solidFill>
                                    <a:prstClr val="black"/>
                                  </a:solidFill>
                                  <a:latin typeface="Cambria Math" panose="02040503050406030204" pitchFamily="18" charset="0"/>
                                </a:rPr>
                              </m:ctrlPr>
                            </m:dPr>
                            <m:e>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rPr>
                                    <m:t>𝑥</m:t>
                                  </m:r>
                                </m:e>
                                <m:sub>
                                  <m:r>
                                    <a:rPr lang="en-US" altLang="zh-TW" sz="2400" i="1">
                                      <a:solidFill>
                                        <a:prstClr val="black"/>
                                      </a:solidFill>
                                      <a:latin typeface="Cambria Math" panose="02040503050406030204" pitchFamily="18" charset="0"/>
                                    </a:rPr>
                                    <m:t>1</m:t>
                                  </m:r>
                                </m:sub>
                              </m:sSub>
                            </m:e>
                          </m:d>
                        </m:e>
                        <m:sup>
                          <m:r>
                            <a:rPr lang="en-US" altLang="zh-TW" sz="2400" i="1" smtClean="0">
                              <a:solidFill>
                                <a:prstClr val="black"/>
                              </a:solidFill>
                              <a:latin typeface="Cambria Math" panose="02040503050406030204" pitchFamily="18" charset="0"/>
                            </a:rPr>
                            <m:t>2</m:t>
                          </m:r>
                        </m:sup>
                      </m:sSup>
                      <m:r>
                        <a:rPr lang="en-US" altLang="zh-TW" sz="2400" i="1" smtClean="0">
                          <a:solidFill>
                            <a:prstClr val="black"/>
                          </a:solidFill>
                          <a:latin typeface="Cambria Math" panose="02040503050406030204" pitchFamily="18" charset="0"/>
                        </a:rPr>
                        <m:t>+</m:t>
                      </m:r>
                      <m:sSup>
                        <m:sSupPr>
                          <m:ctrlPr>
                            <a:rPr lang="en-US" altLang="zh-TW" sz="2400" i="1">
                              <a:solidFill>
                                <a:prstClr val="black"/>
                              </a:solidFill>
                              <a:latin typeface="Cambria Math" panose="02040503050406030204" pitchFamily="18" charset="0"/>
                            </a:rPr>
                          </m:ctrlPr>
                        </m:sSupPr>
                        <m:e>
                          <m:d>
                            <m:dPr>
                              <m:ctrlPr>
                                <a:rPr lang="en-US" altLang="zh-TW" sz="2400" i="1">
                                  <a:solidFill>
                                    <a:prstClr val="black"/>
                                  </a:solidFill>
                                  <a:latin typeface="Cambria Math" panose="02040503050406030204" pitchFamily="18" charset="0"/>
                                </a:rPr>
                              </m:ctrlPr>
                            </m:dPr>
                            <m:e>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2</m:t>
                                  </m:r>
                                </m:sub>
                              </m:sSub>
                            </m:e>
                          </m:d>
                        </m:e>
                        <m:sup>
                          <m:r>
                            <a:rPr lang="en-US" altLang="zh-TW" sz="2400" i="1">
                              <a:solidFill>
                                <a:prstClr val="black"/>
                              </a:solidFill>
                              <a:latin typeface="Cambria Math" panose="02040503050406030204" pitchFamily="18" charset="0"/>
                            </a:rPr>
                            <m:t>2</m:t>
                          </m:r>
                        </m:sup>
                      </m:sSup>
                      <m:r>
                        <a:rPr lang="en-US" altLang="zh-TW" sz="2400" smtClean="0">
                          <a:solidFill>
                            <a:prstClr val="black"/>
                          </a:solidFill>
                          <a:latin typeface="Cambria Math" panose="02040503050406030204" pitchFamily="18" charset="0"/>
                        </a:rPr>
                        <m:t>+</m:t>
                      </m:r>
                      <m:sSup>
                        <m:sSupPr>
                          <m:ctrlPr>
                            <a:rPr lang="en-US" altLang="zh-TW" sz="2400" i="1">
                              <a:solidFill>
                                <a:prstClr val="black"/>
                              </a:solidFill>
                              <a:latin typeface="Cambria Math" panose="02040503050406030204" pitchFamily="18" charset="0"/>
                            </a:rPr>
                          </m:ctrlPr>
                        </m:sSupPr>
                        <m:e>
                          <m:d>
                            <m:dPr>
                              <m:ctrlPr>
                                <a:rPr lang="en-US" altLang="zh-TW" sz="2400" i="1">
                                  <a:solidFill>
                                    <a:prstClr val="black"/>
                                  </a:solidFill>
                                  <a:latin typeface="Cambria Math" panose="02040503050406030204" pitchFamily="18" charset="0"/>
                                </a:rPr>
                              </m:ctrlPr>
                            </m:dPr>
                            <m:e>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3</m:t>
                                  </m:r>
                                </m:sub>
                              </m:sSub>
                            </m:e>
                          </m:d>
                        </m:e>
                        <m:sup>
                          <m:r>
                            <a:rPr lang="en-US" altLang="zh-TW" sz="2400" i="1">
                              <a:solidFill>
                                <a:prstClr val="black"/>
                              </a:solidFill>
                              <a:latin typeface="Cambria Math" panose="02040503050406030204" pitchFamily="18" charset="0"/>
                            </a:rPr>
                            <m:t>2</m:t>
                          </m:r>
                        </m:sup>
                      </m:sSup>
                      <m:r>
                        <a:rPr lang="en-US" altLang="zh-TW" sz="2400" i="1" smtClean="0">
                          <a:solidFill>
                            <a:prstClr val="black"/>
                          </a:solidFill>
                          <a:latin typeface="Cambria Math" panose="02040503050406030204" pitchFamily="18" charset="0"/>
                          <a:ea typeface="Cambria Math" panose="02040503050406030204" pitchFamily="18" charset="0"/>
                        </a:rPr>
                        <m:t>⋯</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4" name="矩形 13">
                <a:extLst>
                  <a:ext uri="{FF2B5EF4-FFF2-40B4-BE49-F238E27FC236}">
                    <a16:creationId xmlns:a16="http://schemas.microsoft.com/office/drawing/2014/main" id="{1040D77A-54E4-489F-9213-018814123CED}"/>
                  </a:ext>
                </a:extLst>
              </p:cNvPr>
              <p:cNvSpPr>
                <a:spLocks noRot="1" noChangeAspect="1" noMove="1" noResize="1" noEditPoints="1" noAdjustHandles="1" noChangeArrowheads="1" noChangeShapeType="1" noTextEdit="1"/>
              </p:cNvSpPr>
              <p:nvPr/>
            </p:nvSpPr>
            <p:spPr>
              <a:xfrm>
                <a:off x="868628" y="3071167"/>
                <a:ext cx="4259179"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06F667AA-E86A-4E22-9777-E550240CCCDC}"/>
                  </a:ext>
                </a:extLst>
              </p:cNvPr>
              <p:cNvSpPr/>
              <p:nvPr/>
            </p:nvSpPr>
            <p:spPr>
              <a:xfrm>
                <a:off x="879052" y="4715230"/>
                <a:ext cx="3284489" cy="461665"/>
              </a:xfrm>
              <a:prstGeom prst="rect">
                <a:avLst/>
              </a:prstGeom>
            </p:spPr>
            <p:txBody>
              <a:bodyPr wrap="none">
                <a:spAutoFit/>
              </a:bodyPr>
              <a:lstStyle/>
              <a:p>
                <a:pPr defTabSz="457200"/>
                <a14:m>
                  <m:oMathPara xmlns:m="http://schemas.openxmlformats.org/officeDocument/2006/math">
                    <m:oMathParaPr>
                      <m:jc m:val="left"/>
                    </m:oMathParaPr>
                    <m:oMath xmlns:m="http://schemas.openxmlformats.org/officeDocument/2006/math">
                      <m:r>
                        <a:rPr lang="en-US" altLang="zh-TW" sz="2400" i="1" smtClean="0">
                          <a:solidFill>
                            <a:prstClr val="black"/>
                          </a:solidFill>
                          <a:latin typeface="Cambria Math" panose="02040503050406030204" pitchFamily="18" charset="0"/>
                        </a:rPr>
                        <m:t>𝑑</m:t>
                      </m:r>
                      <m:d>
                        <m:dPr>
                          <m:ctrlPr>
                            <a:rPr lang="en-US" altLang="zh-TW" sz="2400" i="1">
                              <a:solidFill>
                                <a:prstClr val="black"/>
                              </a:solidFill>
                              <a:latin typeface="Cambria Math" panose="02040503050406030204" pitchFamily="18" charset="0"/>
                            </a:rPr>
                          </m:ctrlPr>
                        </m:dPr>
                        <m:e>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0</m:t>
                              </m:r>
                            </m:sup>
                          </m:sSup>
                          <m:r>
                            <a:rPr lang="en-US" altLang="zh-TW" sz="2400" i="1">
                              <a:solidFill>
                                <a:prstClr val="black"/>
                              </a:solidFill>
                              <a:latin typeface="Cambria Math" panose="02040503050406030204" pitchFamily="18" charset="0"/>
                            </a:rPr>
                            <m:t>,</m:t>
                          </m:r>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m:t>
                              </m:r>
                            </m:sup>
                          </m:sSup>
                        </m:e>
                      </m:d>
                      <m:r>
                        <a:rPr lang="en-US" altLang="zh-TW" sz="2400" i="1">
                          <a:solidFill>
                            <a:prstClr val="black"/>
                          </a:solidFill>
                          <a:latin typeface="Cambria Math" panose="02040503050406030204" pitchFamily="18" charset="0"/>
                        </a:rPr>
                        <m:t>=</m:t>
                      </m:r>
                      <m:sSub>
                        <m:sSubPr>
                          <m:ctrlPr>
                            <a:rPr lang="en-US" altLang="zh-TW" sz="2400" i="1" smtClean="0">
                              <a:solidFill>
                                <a:prstClr val="black"/>
                              </a:solidFill>
                              <a:latin typeface="Cambria Math" panose="02040503050406030204" pitchFamily="18" charset="0"/>
                            </a:rPr>
                          </m:ctrlPr>
                        </m:sSubPr>
                        <m:e>
                          <m:d>
                            <m:dPr>
                              <m:begChr m:val="‖"/>
                              <m:endChr m:val="‖"/>
                              <m:ctrlPr>
                                <a:rPr lang="en-US" altLang="zh-TW" sz="2400" i="1" smtClean="0">
                                  <a:solidFill>
                                    <a:prstClr val="black"/>
                                  </a:solidFill>
                                  <a:latin typeface="Cambria Math" panose="02040503050406030204" pitchFamily="18" charset="0"/>
                                </a:rPr>
                              </m:ctrlPr>
                            </m:dPr>
                            <m:e>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0</m:t>
                                  </m:r>
                                </m:sup>
                              </m:sSup>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𝑥</m:t>
                              </m:r>
                              <m:r>
                                <a:rPr lang="en-US" altLang="zh-TW" sz="2400" i="1" smtClean="0">
                                  <a:solidFill>
                                    <a:prstClr val="black"/>
                                  </a:solidFill>
                                  <a:latin typeface="Cambria Math" panose="02040503050406030204" pitchFamily="18" charset="0"/>
                                </a:rPr>
                                <m:t>′</m:t>
                              </m:r>
                            </m:e>
                          </m:d>
                        </m:e>
                        <m:sub>
                          <m:r>
                            <a:rPr lang="en-US" altLang="zh-TW" sz="2400" i="1">
                              <a:solidFill>
                                <a:prstClr val="black"/>
                              </a:solidFill>
                              <a:latin typeface="Cambria Math" panose="02040503050406030204" pitchFamily="18" charset="0"/>
                              <a:ea typeface="Cambria Math" panose="02040503050406030204" pitchFamily="18" charset="0"/>
                            </a:rPr>
                            <m:t>∞</m:t>
                          </m:r>
                        </m:sub>
                      </m:sSub>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5" name="矩形 14">
                <a:extLst>
                  <a:ext uri="{FF2B5EF4-FFF2-40B4-BE49-F238E27FC236}">
                    <a16:creationId xmlns:a16="http://schemas.microsoft.com/office/drawing/2014/main" id="{06F667AA-E86A-4E22-9777-E550240CCCDC}"/>
                  </a:ext>
                </a:extLst>
              </p:cNvPr>
              <p:cNvSpPr>
                <a:spLocks noRot="1" noChangeAspect="1" noMove="1" noResize="1" noEditPoints="1" noAdjustHandles="1" noChangeArrowheads="1" noChangeShapeType="1" noTextEdit="1"/>
              </p:cNvSpPr>
              <p:nvPr/>
            </p:nvSpPr>
            <p:spPr>
              <a:xfrm>
                <a:off x="879052" y="4715230"/>
                <a:ext cx="3284489" cy="461665"/>
              </a:xfrm>
              <a:prstGeom prst="rect">
                <a:avLst/>
              </a:prstGeom>
              <a:blipFill>
                <a:blip r:embed="rId9"/>
                <a:stretch>
                  <a:fillRect l="-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8BFD93F-7AF8-4422-8D22-45315B53EAB3}"/>
                  </a:ext>
                </a:extLst>
              </p:cNvPr>
              <p:cNvSpPr/>
              <p:nvPr/>
            </p:nvSpPr>
            <p:spPr>
              <a:xfrm>
                <a:off x="868628" y="5311831"/>
                <a:ext cx="3587970" cy="461665"/>
              </a:xfrm>
              <a:prstGeom prst="rect">
                <a:avLst/>
              </a:prstGeom>
            </p:spPr>
            <p:txBody>
              <a:bodyPr wrap="none">
                <a:spAutoFit/>
              </a:bodyPr>
              <a:lstStyle/>
              <a:p>
                <a:pPr defTabSz="457200"/>
                <a14:m>
                  <m:oMathPara xmlns:m="http://schemas.openxmlformats.org/officeDocument/2006/math">
                    <m:oMathParaPr>
                      <m:jc m:val="left"/>
                    </m:oMathParaPr>
                    <m:oMath xmlns:m="http://schemas.openxmlformats.org/officeDocument/2006/math">
                      <m:r>
                        <a:rPr lang="en-US" altLang="zh-TW" sz="2400" i="1" smtClean="0">
                          <a:solidFill>
                            <a:prstClr val="black"/>
                          </a:solidFill>
                          <a:latin typeface="Cambria Math" panose="02040503050406030204" pitchFamily="18" charset="0"/>
                        </a:rPr>
                        <m:t>=</m:t>
                      </m:r>
                      <m:r>
                        <a:rPr lang="en-US" altLang="zh-TW" sz="2400" i="1" smtClean="0">
                          <a:solidFill>
                            <a:prstClr val="black"/>
                          </a:solidFill>
                          <a:latin typeface="Cambria Math" panose="02040503050406030204" pitchFamily="18" charset="0"/>
                        </a:rPr>
                        <m:t>𝑚𝑎𝑥</m:t>
                      </m:r>
                      <m:d>
                        <m:dPr>
                          <m:begChr m:val="{"/>
                          <m:endChr m:val="}"/>
                          <m:ctrlPr>
                            <a:rPr lang="en-US" altLang="zh-TW" sz="2400" i="1" smtClean="0">
                              <a:solidFill>
                                <a:prstClr val="black"/>
                              </a:solidFill>
                              <a:latin typeface="Cambria Math" panose="02040503050406030204" pitchFamily="18" charset="0"/>
                            </a:rPr>
                          </m:ctrlPr>
                        </m:dPr>
                        <m:e>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rPr>
                                <m:t>𝑥</m:t>
                              </m:r>
                            </m:e>
                            <m:sub>
                              <m:r>
                                <a:rPr lang="en-US" altLang="zh-TW" sz="2400" i="1">
                                  <a:solidFill>
                                    <a:prstClr val="black"/>
                                  </a:solidFill>
                                  <a:latin typeface="Cambria Math" panose="02040503050406030204" pitchFamily="18" charset="0"/>
                                </a:rPr>
                                <m:t>1</m:t>
                              </m:r>
                            </m:sub>
                          </m:sSub>
                          <m:r>
                            <a:rPr lang="en-US" altLang="zh-TW" sz="2400" i="1" smtClean="0">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2</m:t>
                              </m:r>
                            </m:sub>
                          </m:sSub>
                          <m:r>
                            <a:rPr lang="en-US" altLang="zh-TW" sz="2400" i="1" smtClean="0">
                              <a:solidFill>
                                <a:prstClr val="black"/>
                              </a:solidFill>
                              <a:latin typeface="Cambria Math" panose="02040503050406030204" pitchFamily="18" charset="0"/>
                            </a:rPr>
                            <m:t>,</m:t>
                          </m:r>
                          <m:sSub>
                            <m:sSubPr>
                              <m:ctrlPr>
                                <a:rPr lang="en-US" altLang="zh-TW" sz="2400" i="1">
                                  <a:solidFill>
                                    <a:prstClr val="black"/>
                                  </a:solidFill>
                                  <a:latin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m:t>
                              </m:r>
                              <m:r>
                                <a:rPr lang="en-US" altLang="zh-TW" sz="2400" i="1">
                                  <a:solidFill>
                                    <a:prstClr val="black"/>
                                  </a:solidFill>
                                  <a:latin typeface="Cambria Math" panose="02040503050406030204" pitchFamily="18" charset="0"/>
                                </a:rPr>
                                <m:t>𝑥</m:t>
                              </m:r>
                            </m:e>
                            <m:sub>
                              <m:r>
                                <a:rPr lang="en-US" altLang="zh-TW" sz="2400" i="1" smtClean="0">
                                  <a:solidFill>
                                    <a:prstClr val="black"/>
                                  </a:solidFill>
                                  <a:latin typeface="Cambria Math" panose="02040503050406030204" pitchFamily="18" charset="0"/>
                                </a:rPr>
                                <m:t>3</m:t>
                              </m:r>
                            </m:sub>
                          </m:sSub>
                          <m:r>
                            <a:rPr lang="en-US" altLang="zh-TW" sz="2400" i="1" smtClean="0">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ea typeface="Cambria Math" panose="02040503050406030204" pitchFamily="18" charset="0"/>
                            </a:rPr>
                            <m:t>⋯</m:t>
                          </m: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6" name="矩形 15">
                <a:extLst>
                  <a:ext uri="{FF2B5EF4-FFF2-40B4-BE49-F238E27FC236}">
                    <a16:creationId xmlns:a16="http://schemas.microsoft.com/office/drawing/2014/main" id="{18BFD93F-7AF8-4422-8D22-45315B53EAB3}"/>
                  </a:ext>
                </a:extLst>
              </p:cNvPr>
              <p:cNvSpPr>
                <a:spLocks noRot="1" noChangeAspect="1" noMove="1" noResize="1" noEditPoints="1" noAdjustHandles="1" noChangeArrowheads="1" noChangeShapeType="1" noTextEdit="1"/>
              </p:cNvSpPr>
              <p:nvPr/>
            </p:nvSpPr>
            <p:spPr>
              <a:xfrm>
                <a:off x="868628" y="5311831"/>
                <a:ext cx="3587970" cy="461665"/>
              </a:xfrm>
              <a:prstGeom prst="rect">
                <a:avLst/>
              </a:prstGeom>
              <a:blipFill>
                <a:blip r:embed="rId10"/>
                <a:stretch>
                  <a:fillRect b="-1316"/>
                </a:stretch>
              </a:blipFill>
            </p:spPr>
            <p:txBody>
              <a:bodyPr/>
              <a:lstStyle/>
              <a:p>
                <a:r>
                  <a:rPr lang="zh-CN" altLang="en-US">
                    <a:noFill/>
                  </a:rPr>
                  <a:t> </a:t>
                </a:r>
              </a:p>
            </p:txBody>
          </p:sp>
        </mc:Fallback>
      </mc:AlternateContent>
      <p:graphicFrame>
        <p:nvGraphicFramePr>
          <p:cNvPr id="17" name="表格 16">
            <a:extLst>
              <a:ext uri="{FF2B5EF4-FFF2-40B4-BE49-F238E27FC236}">
                <a16:creationId xmlns:a16="http://schemas.microsoft.com/office/drawing/2014/main" id="{9B77B3ED-A803-4A93-80E3-35013C12EAD1}"/>
              </a:ext>
            </a:extLst>
          </p:cNvPr>
          <p:cNvGraphicFramePr>
            <a:graphicFrameLocks noGrp="1"/>
          </p:cNvGraphicFramePr>
          <p:nvPr>
            <p:extLst>
              <p:ext uri="{D42A27DB-BD31-4B8C-83A1-F6EECF244321}">
                <p14:modId xmlns:p14="http://schemas.microsoft.com/office/powerpoint/2010/main" val="803799682"/>
              </p:ext>
            </p:extLst>
          </p:nvPr>
        </p:nvGraphicFramePr>
        <p:xfrm>
          <a:off x="5194658" y="4100792"/>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2630225098"/>
                  </a:ext>
                </a:extLst>
              </a:tr>
            </a:tbl>
          </a:graphicData>
        </a:graphic>
      </p:graphicFrame>
      <p:graphicFrame>
        <p:nvGraphicFramePr>
          <p:cNvPr id="18" name="表格 17">
            <a:extLst>
              <a:ext uri="{FF2B5EF4-FFF2-40B4-BE49-F238E27FC236}">
                <a16:creationId xmlns:a16="http://schemas.microsoft.com/office/drawing/2014/main" id="{5130DC01-ACCE-4A1D-B83D-37890DF2256E}"/>
              </a:ext>
            </a:extLst>
          </p:cNvPr>
          <p:cNvGraphicFramePr>
            <a:graphicFrameLocks noGrp="1"/>
          </p:cNvGraphicFramePr>
          <p:nvPr>
            <p:extLst>
              <p:ext uri="{D42A27DB-BD31-4B8C-83A1-F6EECF244321}">
                <p14:modId xmlns:p14="http://schemas.microsoft.com/office/powerpoint/2010/main" val="236147781"/>
              </p:ext>
            </p:extLst>
          </p:nvPr>
        </p:nvGraphicFramePr>
        <p:xfrm>
          <a:off x="7392665" y="2877758"/>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05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BB05"/>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AFA05"/>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5FA05"/>
                    </a:solidFill>
                  </a:tcPr>
                </a:tc>
                <a:extLst>
                  <a:ext uri="{0D108BD9-81ED-4DB2-BD59-A6C34878D82A}">
                    <a16:rowId xmlns:a16="http://schemas.microsoft.com/office/drawing/2014/main" val="2630225098"/>
                  </a:ext>
                </a:extLst>
              </a:tr>
            </a:tbl>
          </a:graphicData>
        </a:graphic>
      </p:graphicFrame>
      <p:graphicFrame>
        <p:nvGraphicFramePr>
          <p:cNvPr id="19" name="表格 18">
            <a:extLst>
              <a:ext uri="{FF2B5EF4-FFF2-40B4-BE49-F238E27FC236}">
                <a16:creationId xmlns:a16="http://schemas.microsoft.com/office/drawing/2014/main" id="{28E1C0EE-1E23-4E23-8DE4-84217AEF4E5C}"/>
              </a:ext>
            </a:extLst>
          </p:cNvPr>
          <p:cNvGraphicFramePr>
            <a:graphicFrameLocks noGrp="1"/>
          </p:cNvGraphicFramePr>
          <p:nvPr>
            <p:extLst>
              <p:ext uri="{D42A27DB-BD31-4B8C-83A1-F6EECF244321}">
                <p14:modId xmlns:p14="http://schemas.microsoft.com/office/powerpoint/2010/main" val="2646154258"/>
              </p:ext>
            </p:extLst>
          </p:nvPr>
        </p:nvGraphicFramePr>
        <p:xfrm>
          <a:off x="7392665" y="5485993"/>
          <a:ext cx="907888" cy="741680"/>
        </p:xfrm>
        <a:graphic>
          <a:graphicData uri="http://schemas.openxmlformats.org/drawingml/2006/table">
            <a:tbl>
              <a:tblPr firstRow="1" bandRow="1">
                <a:solidFill>
                  <a:srgbClr val="00FF00"/>
                </a:solidFill>
              </a:tblPr>
              <a:tblGrid>
                <a:gridCol w="453944">
                  <a:extLst>
                    <a:ext uri="{9D8B030D-6E8A-4147-A177-3AD203B41FA5}">
                      <a16:colId xmlns:a16="http://schemas.microsoft.com/office/drawing/2014/main" val="415733712"/>
                    </a:ext>
                  </a:extLst>
                </a:gridCol>
                <a:gridCol w="453944">
                  <a:extLst>
                    <a:ext uri="{9D8B030D-6E8A-4147-A177-3AD203B41FA5}">
                      <a16:colId xmlns:a16="http://schemas.microsoft.com/office/drawing/2014/main" val="672646472"/>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713292912"/>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zh-TW" altLang="en-US"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C300"/>
                    </a:solidFill>
                  </a:tcPr>
                </a:tc>
                <a:extLst>
                  <a:ext uri="{0D108BD9-81ED-4DB2-BD59-A6C34878D82A}">
                    <a16:rowId xmlns:a16="http://schemas.microsoft.com/office/drawing/2014/main" val="2630225098"/>
                  </a:ext>
                </a:extLst>
              </a:tr>
            </a:tbl>
          </a:graphicData>
        </a:graphic>
      </p:graphicFrame>
      <p:cxnSp>
        <p:nvCxnSpPr>
          <p:cNvPr id="20" name="直線單箭頭接點 18">
            <a:extLst>
              <a:ext uri="{FF2B5EF4-FFF2-40B4-BE49-F238E27FC236}">
                <a16:creationId xmlns:a16="http://schemas.microsoft.com/office/drawing/2014/main" id="{BE367957-1BBE-4033-8BB2-D152BF1A4B8B}"/>
              </a:ext>
            </a:extLst>
          </p:cNvPr>
          <p:cNvCxnSpPr>
            <a:cxnSpLocks/>
            <a:stCxn id="17" idx="3"/>
          </p:cNvCxnSpPr>
          <p:nvPr/>
        </p:nvCxnSpPr>
        <p:spPr>
          <a:xfrm flipV="1">
            <a:off x="6102546" y="3220270"/>
            <a:ext cx="1238175" cy="1251362"/>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1">
            <a:extLst>
              <a:ext uri="{FF2B5EF4-FFF2-40B4-BE49-F238E27FC236}">
                <a16:creationId xmlns:a16="http://schemas.microsoft.com/office/drawing/2014/main" id="{07206F5B-DDF9-451D-9C65-85080F3ABEBC}"/>
              </a:ext>
            </a:extLst>
          </p:cNvPr>
          <p:cNvCxnSpPr>
            <a:cxnSpLocks/>
            <a:stCxn id="17" idx="3"/>
          </p:cNvCxnSpPr>
          <p:nvPr/>
        </p:nvCxnSpPr>
        <p:spPr>
          <a:xfrm>
            <a:off x="6102546" y="4471632"/>
            <a:ext cx="1220037" cy="1431269"/>
          </a:xfrm>
          <a:prstGeom prst="straightConnector1">
            <a:avLst/>
          </a:prstGeom>
          <a:noFill/>
          <a:ln w="38100" cap="flat" cmpd="sng" algn="ctr">
            <a:solidFill>
              <a:sysClr val="windowText" lastClr="000000"/>
            </a:solidFill>
            <a:prstDash val="solid"/>
            <a:miter lim="800000"/>
            <a:tailEnd type="triangle"/>
          </a:ln>
          <a:effectLst/>
        </p:spPr>
      </p:cxnSp>
      <p:sp>
        <p:nvSpPr>
          <p:cNvPr id="22" name="文字方塊 24">
            <a:extLst>
              <a:ext uri="{FF2B5EF4-FFF2-40B4-BE49-F238E27FC236}">
                <a16:creationId xmlns:a16="http://schemas.microsoft.com/office/drawing/2014/main" id="{9293F7E0-92FF-4BA5-889C-822A6E2505FA}"/>
              </a:ext>
            </a:extLst>
          </p:cNvPr>
          <p:cNvSpPr txBox="1"/>
          <p:nvPr/>
        </p:nvSpPr>
        <p:spPr>
          <a:xfrm>
            <a:off x="5159265" y="5147751"/>
            <a:ext cx="1839195"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Change one pixel much</a:t>
            </a:r>
            <a:endParaRPr lang="zh-TW" altLang="en-US" sz="2400" dirty="0">
              <a:solidFill>
                <a:prstClr val="black"/>
              </a:solidFill>
              <a:latin typeface="Calibri" panose="020F0502020204030204"/>
              <a:ea typeface="新細明體" panose="02020500000000000000" pitchFamily="18" charset="-120"/>
            </a:endParaRPr>
          </a:p>
        </p:txBody>
      </p:sp>
      <p:sp>
        <p:nvSpPr>
          <p:cNvPr id="23" name="文字方塊 25">
            <a:extLst>
              <a:ext uri="{FF2B5EF4-FFF2-40B4-BE49-F238E27FC236}">
                <a16:creationId xmlns:a16="http://schemas.microsoft.com/office/drawing/2014/main" id="{59183AFD-A02D-442A-9BAA-A76CF1104BA3}"/>
              </a:ext>
            </a:extLst>
          </p:cNvPr>
          <p:cNvSpPr txBox="1"/>
          <p:nvPr/>
        </p:nvSpPr>
        <p:spPr>
          <a:xfrm>
            <a:off x="5148038" y="2763538"/>
            <a:ext cx="1780415" cy="1200329"/>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Change every pixel a little bit</a:t>
            </a:r>
            <a:endParaRPr lang="zh-TW" altLang="en-US" sz="2400" dirty="0">
              <a:solidFill>
                <a:prstClr val="black"/>
              </a:solidFill>
              <a:latin typeface="Calibri" panose="020F0502020204030204"/>
              <a:ea typeface="新細明體" panose="02020500000000000000" pitchFamily="18" charset="-120"/>
            </a:endParaRPr>
          </a:p>
        </p:txBody>
      </p:sp>
      <p:sp>
        <p:nvSpPr>
          <p:cNvPr id="24" name="文字方塊 28">
            <a:extLst>
              <a:ext uri="{FF2B5EF4-FFF2-40B4-BE49-F238E27FC236}">
                <a16:creationId xmlns:a16="http://schemas.microsoft.com/office/drawing/2014/main" id="{FB3BB1FD-5425-4CFC-9C55-FBD935018F2D}"/>
              </a:ext>
            </a:extLst>
          </p:cNvPr>
          <p:cNvSpPr txBox="1"/>
          <p:nvPr/>
        </p:nvSpPr>
        <p:spPr>
          <a:xfrm>
            <a:off x="6827752" y="4291774"/>
            <a:ext cx="1238175" cy="46166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same L2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5" name="直線單箭頭接點 29">
            <a:extLst>
              <a:ext uri="{FF2B5EF4-FFF2-40B4-BE49-F238E27FC236}">
                <a16:creationId xmlns:a16="http://schemas.microsoft.com/office/drawing/2014/main" id="{B5841619-19EE-4B35-993F-20A35ED57BAA}"/>
              </a:ext>
            </a:extLst>
          </p:cNvPr>
          <p:cNvCxnSpPr>
            <a:cxnSpLocks/>
            <a:endCxn id="24" idx="0"/>
          </p:cNvCxnSpPr>
          <p:nvPr/>
        </p:nvCxnSpPr>
        <p:spPr>
          <a:xfrm>
            <a:off x="6819228" y="3801351"/>
            <a:ext cx="627612" cy="490423"/>
          </a:xfrm>
          <a:prstGeom prst="straightConnector1">
            <a:avLst/>
          </a:prstGeom>
          <a:noFill/>
          <a:ln w="19050" cap="flat" cmpd="sng" algn="ctr">
            <a:solidFill>
              <a:sysClr val="windowText" lastClr="000000"/>
            </a:solidFill>
            <a:prstDash val="sysDot"/>
            <a:miter lim="800000"/>
            <a:tailEnd type="triangle"/>
          </a:ln>
          <a:effectLst/>
        </p:spPr>
      </p:cxnSp>
      <p:cxnSp>
        <p:nvCxnSpPr>
          <p:cNvPr id="26" name="直線單箭頭接點 32">
            <a:extLst>
              <a:ext uri="{FF2B5EF4-FFF2-40B4-BE49-F238E27FC236}">
                <a16:creationId xmlns:a16="http://schemas.microsoft.com/office/drawing/2014/main" id="{F440FE7F-2013-4BA1-B2BB-3AA1315DF75F}"/>
              </a:ext>
            </a:extLst>
          </p:cNvPr>
          <p:cNvCxnSpPr>
            <a:cxnSpLocks/>
            <a:endCxn id="24" idx="2"/>
          </p:cNvCxnSpPr>
          <p:nvPr/>
        </p:nvCxnSpPr>
        <p:spPr>
          <a:xfrm flipV="1">
            <a:off x="6759210" y="4753439"/>
            <a:ext cx="687630" cy="509516"/>
          </a:xfrm>
          <a:prstGeom prst="straightConnector1">
            <a:avLst/>
          </a:prstGeom>
          <a:noFill/>
          <a:ln w="19050" cap="flat" cmpd="sng" algn="ctr">
            <a:solidFill>
              <a:sysClr val="windowText" lastClr="000000"/>
            </a:solidFill>
            <a:prstDash val="sysDot"/>
            <a:miter lim="800000"/>
            <a:tailEnd type="triangle"/>
          </a:ln>
          <a:effectLst/>
        </p:spPr>
      </p:cxnSp>
      <mc:AlternateContent xmlns:mc="http://schemas.openxmlformats.org/markup-compatibility/2006" xmlns:a14="http://schemas.microsoft.com/office/drawing/2010/main">
        <mc:Choice Requires="a14">
          <p:sp>
            <p:nvSpPr>
              <p:cNvPr id="27" name="文字方塊 34">
                <a:extLst>
                  <a:ext uri="{FF2B5EF4-FFF2-40B4-BE49-F238E27FC236}">
                    <a16:creationId xmlns:a16="http://schemas.microsoft.com/office/drawing/2014/main" id="{09052226-8A8E-4335-9237-540E3E700302}"/>
                  </a:ext>
                </a:extLst>
              </p:cNvPr>
              <p:cNvSpPr txBox="1"/>
              <p:nvPr/>
            </p:nvSpPr>
            <p:spPr>
              <a:xfrm>
                <a:off x="5796677" y="2285652"/>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 L-</a:t>
                </a: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34">
                <a:extLst>
                  <a:ext uri="{FF2B5EF4-FFF2-40B4-BE49-F238E27FC236}">
                    <a16:creationId xmlns:a16="http://schemas.microsoft.com/office/drawing/2014/main" id="{09052226-8A8E-4335-9237-540E3E700302}"/>
                  </a:ext>
                </a:extLst>
              </p:cNvPr>
              <p:cNvSpPr txBox="1">
                <a:spLocks noRot="1" noChangeAspect="1" noMove="1" noResize="1" noEditPoints="1" noAdjustHandles="1" noChangeArrowheads="1" noChangeShapeType="1" noTextEdit="1"/>
              </p:cNvSpPr>
              <p:nvPr/>
            </p:nvSpPr>
            <p:spPr>
              <a:xfrm>
                <a:off x="5796677" y="2285652"/>
                <a:ext cx="1383657" cy="461665"/>
              </a:xfrm>
              <a:prstGeom prst="rect">
                <a:avLst/>
              </a:prstGeom>
              <a:blipFill>
                <a:blip r:embed="rId11"/>
                <a:stretch>
                  <a:fillRect l="-6579" t="-10390" b="-27273"/>
                </a:stretch>
              </a:blipFill>
              <a:ln w="6350" cap="flat" cmpd="sng" algn="ctr">
                <a:solidFill>
                  <a:srgbClr val="ED7D31"/>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字方塊 35">
                <a:extLst>
                  <a:ext uri="{FF2B5EF4-FFF2-40B4-BE49-F238E27FC236}">
                    <a16:creationId xmlns:a16="http://schemas.microsoft.com/office/drawing/2014/main" id="{F8DC3493-2561-4A01-A90E-F94A4791FD3A}"/>
                  </a:ext>
                </a:extLst>
              </p:cNvPr>
              <p:cNvSpPr txBox="1"/>
              <p:nvPr/>
            </p:nvSpPr>
            <p:spPr>
              <a:xfrm>
                <a:off x="5796677" y="6031209"/>
                <a:ext cx="1383657" cy="461665"/>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 L-</a:t>
                </a: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35">
                <a:extLst>
                  <a:ext uri="{FF2B5EF4-FFF2-40B4-BE49-F238E27FC236}">
                    <a16:creationId xmlns:a16="http://schemas.microsoft.com/office/drawing/2014/main" id="{F8DC3493-2561-4A01-A90E-F94A4791FD3A}"/>
                  </a:ext>
                </a:extLst>
              </p:cNvPr>
              <p:cNvSpPr txBox="1">
                <a:spLocks noRot="1" noChangeAspect="1" noMove="1" noResize="1" noEditPoints="1" noAdjustHandles="1" noChangeArrowheads="1" noChangeShapeType="1" noTextEdit="1"/>
              </p:cNvSpPr>
              <p:nvPr/>
            </p:nvSpPr>
            <p:spPr>
              <a:xfrm>
                <a:off x="5796677" y="6031209"/>
                <a:ext cx="1383657" cy="461665"/>
              </a:xfrm>
              <a:prstGeom prst="rect">
                <a:avLst/>
              </a:prstGeom>
              <a:blipFill>
                <a:blip r:embed="rId12"/>
                <a:stretch>
                  <a:fillRect l="-5702" t="-10390" b="-27273"/>
                </a:stretch>
              </a:blipFill>
              <a:ln w="6350" cap="flat" cmpd="sng" algn="ctr">
                <a:solidFill>
                  <a:srgbClr val="ED7D31"/>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6">
                <a:extLst>
                  <a:ext uri="{FF2B5EF4-FFF2-40B4-BE49-F238E27FC236}">
                    <a16:creationId xmlns:a16="http://schemas.microsoft.com/office/drawing/2014/main" id="{E81A5407-E153-414C-81DE-E788C111CE24}"/>
                  </a:ext>
                </a:extLst>
              </p:cNvPr>
              <p:cNvSpPr txBox="1"/>
              <p:nvPr/>
            </p:nvSpPr>
            <p:spPr>
              <a:xfrm>
                <a:off x="3575790" y="1031059"/>
                <a:ext cx="2072812" cy="430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𝑑</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𝑥</m:t>
                              </m:r>
                            </m:e>
                            <m:sup>
                              <m:r>
                                <a:rPr lang="en-US" altLang="zh-TW" sz="2800" i="1">
                                  <a:solidFill>
                                    <a:prstClr val="black"/>
                                  </a:solidFill>
                                  <a:latin typeface="Cambria Math" panose="02040503050406030204" pitchFamily="18" charset="0"/>
                                </a:rPr>
                                <m:t>0</m:t>
                              </m:r>
                            </m:sup>
                          </m:sSup>
                          <m:r>
                            <a:rPr lang="en-US" altLang="zh-TW" sz="2800" i="1" smtClean="0">
                              <a:solidFill>
                                <a:prstClr val="black"/>
                              </a:solidFill>
                              <a:latin typeface="Cambria Math" panose="02040503050406030204" pitchFamily="18" charset="0"/>
                            </a:rPr>
                            <m:t>,</m:t>
                          </m:r>
                          <m:sSup>
                            <m:sSupPr>
                              <m:ctrlPr>
                                <a:rPr lang="en-US" altLang="zh-TW" sz="2800" i="1">
                                  <a:solidFill>
                                    <a:prstClr val="black"/>
                                  </a:solidFill>
                                  <a:latin typeface="Cambria Math" panose="02040503050406030204" pitchFamily="18" charset="0"/>
                                </a:rPr>
                              </m:ctrlPr>
                            </m:sSupPr>
                            <m:e>
                              <m:r>
                                <a:rPr lang="en-US" altLang="zh-TW" sz="2800" i="1">
                                  <a:solidFill>
                                    <a:prstClr val="black"/>
                                  </a:solidFill>
                                  <a:latin typeface="Cambria Math" panose="02040503050406030204" pitchFamily="18" charset="0"/>
                                </a:rPr>
                                <m:t>𝑥</m:t>
                              </m:r>
                            </m:e>
                            <m:sup>
                              <m:r>
                                <a:rPr lang="en-US" altLang="zh-TW" sz="2800" i="1">
                                  <a:solidFill>
                                    <a:prstClr val="black"/>
                                  </a:solidFill>
                                  <a:latin typeface="Cambria Math" panose="02040503050406030204" pitchFamily="18" charset="0"/>
                                </a:rPr>
                                <m:t>′</m:t>
                              </m:r>
                            </m:sup>
                          </m:sSup>
                        </m:e>
                      </m:d>
                      <m:r>
                        <a:rPr lang="en-US" altLang="zh-TW" sz="2800" i="1" smtClean="0">
                          <a:solidFill>
                            <a:prstClr val="black"/>
                          </a:solidFill>
                          <a:latin typeface="Cambria Math" panose="02040503050406030204" pitchFamily="18" charset="0"/>
                          <a:ea typeface="Cambria Math" panose="02040503050406030204" pitchFamily="18" charset="0"/>
                        </a:rPr>
                        <m:t>≤</m:t>
                      </m:r>
                      <m:r>
                        <a:rPr lang="zh-TW" altLang="en-US" sz="2800" i="1" smtClean="0">
                          <a:solidFill>
                            <a:prstClr val="black"/>
                          </a:solidFill>
                          <a:latin typeface="Cambria Math" panose="02040503050406030204" pitchFamily="18" charset="0"/>
                          <a:ea typeface="Cambria Math" panose="02040503050406030204" pitchFamily="18" charset="0"/>
                        </a:rPr>
                        <m:t>𝜀</m:t>
                      </m:r>
                    </m:oMath>
                  </m:oMathPara>
                </a14:m>
                <a:endParaRPr lang="zh-TW" altLang="en-US" sz="2800" dirty="0">
                  <a:solidFill>
                    <a:prstClr val="black"/>
                  </a:solidFill>
                  <a:latin typeface="Calibri" panose="020F0502020204030204"/>
                  <a:ea typeface="新細明體" panose="02020500000000000000" pitchFamily="18" charset="-120"/>
                </a:endParaRPr>
              </a:p>
            </p:txBody>
          </p:sp>
        </mc:Choice>
        <mc:Fallback xmlns="">
          <p:sp>
            <p:nvSpPr>
              <p:cNvPr id="29" name="文字方塊 26">
                <a:extLst>
                  <a:ext uri="{FF2B5EF4-FFF2-40B4-BE49-F238E27FC236}">
                    <a16:creationId xmlns:a16="http://schemas.microsoft.com/office/drawing/2014/main" id="{E81A5407-E153-414C-81DE-E788C111CE24}"/>
                  </a:ext>
                </a:extLst>
              </p:cNvPr>
              <p:cNvSpPr txBox="1">
                <a:spLocks noRot="1" noChangeAspect="1" noMove="1" noResize="1" noEditPoints="1" noAdjustHandles="1" noChangeArrowheads="1" noChangeShapeType="1" noTextEdit="1"/>
              </p:cNvSpPr>
              <p:nvPr/>
            </p:nvSpPr>
            <p:spPr>
              <a:xfrm>
                <a:off x="3575790" y="1031059"/>
                <a:ext cx="2072812" cy="430887"/>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81402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P spid="15" grpId="0"/>
      <p:bldP spid="16" grpId="0"/>
      <p:bldP spid="22" grpId="0"/>
      <p:bldP spid="23" grpId="0"/>
      <p:bldP spid="24"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87478D-DF2B-4CCB-A059-C047789F785B}"/>
              </a:ext>
            </a:extLst>
          </p:cNvPr>
          <p:cNvSpPr>
            <a:spLocks noGrp="1"/>
          </p:cNvSpPr>
          <p:nvPr>
            <p:ph type="title"/>
          </p:nvPr>
        </p:nvSpPr>
        <p:spPr/>
        <p:txBody>
          <a:bodyPr/>
          <a:lstStyle/>
          <a:p>
            <a:r>
              <a:rPr lang="en-US" altLang="zh-TW" dirty="0"/>
              <a:t>How to Attack </a:t>
            </a:r>
            <a:endParaRPr lang="zh-CN" altLang="en-US" dirty="0"/>
          </a:p>
        </p:txBody>
      </p:sp>
      <p:sp>
        <p:nvSpPr>
          <p:cNvPr id="3" name="内容占位符 2">
            <a:extLst>
              <a:ext uri="{FF2B5EF4-FFF2-40B4-BE49-F238E27FC236}">
                <a16:creationId xmlns:a16="http://schemas.microsoft.com/office/drawing/2014/main" id="{9AA6C19C-187C-4A71-9864-AAF2496ECDCF}"/>
              </a:ext>
            </a:extLst>
          </p:cNvPr>
          <p:cNvSpPr>
            <a:spLocks noGrp="1"/>
          </p:cNvSpPr>
          <p:nvPr>
            <p:ph idx="1"/>
          </p:nvPr>
        </p:nvSpPr>
        <p:spPr/>
        <p:txBody>
          <a:bodyPr/>
          <a:lstStyle/>
          <a:p>
            <a:endParaRPr lang="zh-CN" altLang="en-US"/>
          </a:p>
        </p:txBody>
      </p:sp>
      <p:sp>
        <p:nvSpPr>
          <p:cNvPr id="4" name="页脚占位符 3">
            <a:extLst>
              <a:ext uri="{FF2B5EF4-FFF2-40B4-BE49-F238E27FC236}">
                <a16:creationId xmlns:a16="http://schemas.microsoft.com/office/drawing/2014/main" id="{5EB8FCC6-5D67-467A-9602-50DE12AFED03}"/>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A4CE663B-F48A-4B91-B7D0-548C8D96E25E}"/>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14</a:t>
            </a:fld>
            <a:endParaRPr lang="en-US" altLang="zh-CN">
              <a:solidFill>
                <a:srgbClr val="000000"/>
              </a:solidFill>
            </a:endParaRPr>
          </a:p>
        </p:txBody>
      </p:sp>
      <p:grpSp>
        <p:nvGrpSpPr>
          <p:cNvPr id="7" name="群組 3">
            <a:extLst>
              <a:ext uri="{FF2B5EF4-FFF2-40B4-BE49-F238E27FC236}">
                <a16:creationId xmlns:a16="http://schemas.microsoft.com/office/drawing/2014/main" id="{D6D8314E-0DD8-4EF5-BC8F-AFAAA878DBB4}"/>
              </a:ext>
            </a:extLst>
          </p:cNvPr>
          <p:cNvGrpSpPr/>
          <p:nvPr/>
        </p:nvGrpSpPr>
        <p:grpSpPr>
          <a:xfrm>
            <a:off x="1168181" y="2451486"/>
            <a:ext cx="2520212" cy="2472074"/>
            <a:chOff x="5745570" y="3758049"/>
            <a:chExt cx="2520212" cy="2472074"/>
          </a:xfrm>
        </p:grpSpPr>
        <p:sp>
          <p:nvSpPr>
            <p:cNvPr id="8" name="矩形 7">
              <a:extLst>
                <a:ext uri="{FF2B5EF4-FFF2-40B4-BE49-F238E27FC236}">
                  <a16:creationId xmlns:a16="http://schemas.microsoft.com/office/drawing/2014/main" id="{524C6CB7-DFAD-4D1B-9199-16D991134C9F}"/>
                </a:ext>
              </a:extLst>
            </p:cNvPr>
            <p:cNvSpPr/>
            <p:nvPr/>
          </p:nvSpPr>
          <p:spPr>
            <a:xfrm>
              <a:off x="5745570" y="3758049"/>
              <a:ext cx="2520212" cy="247207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 name="文字方塊 12">
                  <a:extLst>
                    <a:ext uri="{FF2B5EF4-FFF2-40B4-BE49-F238E27FC236}">
                      <a16:creationId xmlns:a16="http://schemas.microsoft.com/office/drawing/2014/main" id="{95E1E84F-0999-46A1-B7DD-4CB92698163F}"/>
                    </a:ext>
                  </a:extLst>
                </p:cNvPr>
                <p:cNvSpPr txBox="1"/>
                <p:nvPr/>
              </p:nvSpPr>
              <p:spPr>
                <a:xfrm>
                  <a:off x="5907567" y="3894490"/>
                  <a:ext cx="1471044" cy="369332"/>
                </a:xfrm>
                <a:prstGeom prst="rect">
                  <a:avLst/>
                </a:prstGeom>
                <a:no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def </a:t>
                  </a: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𝑓𝑖𝑥</m:t>
                      </m:r>
                      <m:d>
                        <m:d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sSup>
                            <m:sSup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𝑥</m:t>
                              </m:r>
                            </m:e>
                            <m:sup>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𝑡</m:t>
                              </m:r>
                            </m:sup>
                          </m:sSup>
                        </m:e>
                      </m:d>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13" name="文字方塊 12">
                  <a:extLst>
                    <a:ext uri="{FF2B5EF4-FFF2-40B4-BE49-F238E27FC236}">
                      <a16:creationId xmlns:a16="http://schemas.microsoft.com/office/drawing/2014/main" id="{D748814F-498C-4A86-B260-0D8D4B05D25E}"/>
                    </a:ext>
                  </a:extLst>
                </p:cNvPr>
                <p:cNvSpPr txBox="1">
                  <a:spLocks noRot="1" noChangeAspect="1" noMove="1" noResize="1" noEditPoints="1" noAdjustHandles="1" noChangeArrowheads="1" noChangeShapeType="1" noTextEdit="1"/>
                </p:cNvSpPr>
                <p:nvPr/>
              </p:nvSpPr>
              <p:spPr>
                <a:xfrm>
                  <a:off x="5907567" y="3894490"/>
                  <a:ext cx="1471044" cy="369332"/>
                </a:xfrm>
                <a:prstGeom prst="rect">
                  <a:avLst/>
                </a:prstGeom>
                <a:blipFill>
                  <a:blip r:embed="rId3"/>
                  <a:stretch>
                    <a:fillRect l="-12397" t="-26667" b="-5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17">
                  <a:extLst>
                    <a:ext uri="{FF2B5EF4-FFF2-40B4-BE49-F238E27FC236}">
                      <a16:creationId xmlns:a16="http://schemas.microsoft.com/office/drawing/2014/main" id="{AF7616FE-CC61-4A2E-90AB-00CF3AC59E1F}"/>
                    </a:ext>
                  </a:extLst>
                </p:cNvPr>
                <p:cNvSpPr txBox="1"/>
                <p:nvPr/>
              </p:nvSpPr>
              <p:spPr>
                <a:xfrm>
                  <a:off x="6194445" y="4435054"/>
                  <a:ext cx="1995979" cy="83099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For all </a:t>
                  </a: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𝑥</m:t>
                      </m:r>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 fulfill </a:t>
                  </a:r>
                  <a14:m>
                    <m:oMath xmlns:m="http://schemas.openxmlformats.org/officeDocument/2006/math">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𝑑</m:t>
                      </m:r>
                      <m:d>
                        <m:d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dPr>
                        <m:e>
                          <m:sSup>
                            <m:sSup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𝑥</m:t>
                              </m:r>
                            </m:e>
                            <m:sup>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0</m:t>
                              </m:r>
                            </m:sup>
                          </m:sSup>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𝑥</m:t>
                          </m:r>
                        </m:e>
                      </m:d>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zh-TW" alt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𝜀</m:t>
                      </m:r>
                    </m:oMath>
                  </a14:m>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 </a:t>
                  </a:r>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18" name="文字方塊 17">
                  <a:extLst>
                    <a:ext uri="{FF2B5EF4-FFF2-40B4-BE49-F238E27FC236}">
                      <a16:creationId xmlns:a16="http://schemas.microsoft.com/office/drawing/2014/main" id="{C94D9231-06CD-411A-8797-84CA00AC55B4}"/>
                    </a:ext>
                  </a:extLst>
                </p:cNvPr>
                <p:cNvSpPr txBox="1">
                  <a:spLocks noRot="1" noChangeAspect="1" noMove="1" noResize="1" noEditPoints="1" noAdjustHandles="1" noChangeArrowheads="1" noChangeShapeType="1" noTextEdit="1"/>
                </p:cNvSpPr>
                <p:nvPr/>
              </p:nvSpPr>
              <p:spPr>
                <a:xfrm>
                  <a:off x="6194445" y="4435054"/>
                  <a:ext cx="1995979" cy="830997"/>
                </a:xfrm>
                <a:prstGeom prst="rect">
                  <a:avLst/>
                </a:prstGeom>
                <a:blipFill>
                  <a:blip r:embed="rId4"/>
                  <a:stretch>
                    <a:fillRect l="-4573" t="-5839" r="-21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8">
                  <a:extLst>
                    <a:ext uri="{FF2B5EF4-FFF2-40B4-BE49-F238E27FC236}">
                      <a16:creationId xmlns:a16="http://schemas.microsoft.com/office/drawing/2014/main" id="{1C710B25-18A7-4EF4-848C-2630922946F7}"/>
                    </a:ext>
                  </a:extLst>
                </p:cNvPr>
                <p:cNvSpPr txBox="1"/>
                <p:nvPr/>
              </p:nvSpPr>
              <p:spPr>
                <a:xfrm>
                  <a:off x="6194445" y="5265120"/>
                  <a:ext cx="2071336" cy="83099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rPr>
                    <a:t>Return the one closest to </a:t>
                  </a:r>
                  <a14:m>
                    <m:oMath xmlns:m="http://schemas.openxmlformats.org/officeDocument/2006/math">
                      <m:sSup>
                        <m:sSupPr>
                          <m:ctrlP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𝑥</m:t>
                          </m:r>
                        </m:e>
                        <m:sup>
                          <m:r>
                            <a:rPr kumimoji="0" lang="en-US" altLang="zh-TW" sz="2400" b="0" i="1" u="none" strike="noStrike" kern="0" cap="none" spc="0" normalizeH="0" baseline="0" noProof="0" smtClean="0">
                              <a:ln>
                                <a:noFill/>
                              </a:ln>
                              <a:solidFill>
                                <a:prstClr val="black"/>
                              </a:solidFill>
                              <a:effectLst/>
                              <a:uLnTx/>
                              <a:uFillTx/>
                              <a:latin typeface="Cambria Math" panose="02040503050406030204" pitchFamily="18" charset="0"/>
                            </a:rPr>
                            <m:t>𝑡</m:t>
                          </m:r>
                        </m:sup>
                      </m:sSup>
                    </m:oMath>
                  </a14:m>
                  <a:endParaRPr kumimoji="0" lang="zh-TW" altLang="en-US" sz="24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endParaRPr>
                </a:p>
              </p:txBody>
            </p:sp>
          </mc:Choice>
          <mc:Fallback xmlns="">
            <p:sp>
              <p:nvSpPr>
                <p:cNvPr id="19" name="文字方塊 18">
                  <a:extLst>
                    <a:ext uri="{FF2B5EF4-FFF2-40B4-BE49-F238E27FC236}">
                      <a16:creationId xmlns:a16="http://schemas.microsoft.com/office/drawing/2014/main" id="{D0C81951-1ACF-45F0-BE8C-22D3E31407FD}"/>
                    </a:ext>
                  </a:extLst>
                </p:cNvPr>
                <p:cNvSpPr txBox="1">
                  <a:spLocks noRot="1" noChangeAspect="1" noMove="1" noResize="1" noEditPoints="1" noAdjustHandles="1" noChangeArrowheads="1" noChangeShapeType="1" noTextEdit="1"/>
                </p:cNvSpPr>
                <p:nvPr/>
              </p:nvSpPr>
              <p:spPr>
                <a:xfrm>
                  <a:off x="6194445" y="5265120"/>
                  <a:ext cx="2071336" cy="830997"/>
                </a:xfrm>
                <a:prstGeom prst="rect">
                  <a:avLst/>
                </a:prstGeom>
                <a:blipFill>
                  <a:blip r:embed="rId5"/>
                  <a:stretch>
                    <a:fillRect l="-4412" t="-5839" r="-6765" b="-15328"/>
                  </a:stretch>
                </a:blipFill>
              </p:spPr>
              <p:txBody>
                <a:bodyPr/>
                <a:lstStyle/>
                <a:p>
                  <a:r>
                    <a:rPr lang="zh-TW" altLang="en-US">
                      <a:noFill/>
                    </a:rPr>
                    <a:t> </a:t>
                  </a:r>
                </a:p>
              </p:txBody>
            </p:sp>
          </mc:Fallback>
        </mc:AlternateContent>
      </p:grpSp>
      <p:sp>
        <p:nvSpPr>
          <p:cNvPr id="12" name="矩形 11">
            <a:extLst>
              <a:ext uri="{FF2B5EF4-FFF2-40B4-BE49-F238E27FC236}">
                <a16:creationId xmlns:a16="http://schemas.microsoft.com/office/drawing/2014/main" id="{67F681B6-50D5-4EF9-A90B-406C5E8F728F}"/>
              </a:ext>
            </a:extLst>
          </p:cNvPr>
          <p:cNvSpPr/>
          <p:nvPr/>
        </p:nvSpPr>
        <p:spPr>
          <a:xfrm>
            <a:off x="4465816" y="1014235"/>
            <a:ext cx="1322798" cy="461665"/>
          </a:xfrm>
          <a:prstGeom prst="rect">
            <a:avLst/>
          </a:prstGeom>
        </p:spPr>
        <p:txBody>
          <a:bodyPr wrap="none">
            <a:spAutoFit/>
          </a:bodyPr>
          <a:lstStyle/>
          <a:p>
            <a:pPr defTabSz="457200"/>
            <a:r>
              <a:rPr lang="en-US" altLang="zh-TW" sz="2400" b="1" i="1" u="sng" dirty="0">
                <a:solidFill>
                  <a:prstClr val="black"/>
                </a:solidFill>
                <a:latin typeface="Calibri" panose="020F0502020204030204"/>
                <a:ea typeface="新細明體" panose="02020500000000000000" pitchFamily="18" charset="-120"/>
              </a:rPr>
              <a:t>L2-norm </a:t>
            </a:r>
          </a:p>
        </p:txBody>
      </p:sp>
      <p:sp>
        <p:nvSpPr>
          <p:cNvPr id="13" name="矩形 12">
            <a:extLst>
              <a:ext uri="{FF2B5EF4-FFF2-40B4-BE49-F238E27FC236}">
                <a16:creationId xmlns:a16="http://schemas.microsoft.com/office/drawing/2014/main" id="{73C5AE77-BB02-4427-917A-82DC2B3BA4DB}"/>
              </a:ext>
            </a:extLst>
          </p:cNvPr>
          <p:cNvSpPr/>
          <p:nvPr/>
        </p:nvSpPr>
        <p:spPr>
          <a:xfrm>
            <a:off x="4473030" y="3414111"/>
            <a:ext cx="1308371" cy="461665"/>
          </a:xfrm>
          <a:prstGeom prst="rect">
            <a:avLst/>
          </a:prstGeom>
        </p:spPr>
        <p:txBody>
          <a:bodyPr wrap="none">
            <a:spAutoFit/>
          </a:bodyPr>
          <a:lstStyle/>
          <a:p>
            <a:pPr defTabSz="457200"/>
            <a:r>
              <a:rPr lang="en-US" altLang="zh-TW" sz="2400" b="1" i="1" u="sng" dirty="0">
                <a:solidFill>
                  <a:prstClr val="black"/>
                </a:solidFill>
                <a:latin typeface="Calibri" panose="020F0502020204030204"/>
                <a:ea typeface="新細明體" panose="02020500000000000000" pitchFamily="18" charset="-120"/>
              </a:rPr>
              <a:t>L-infinity</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1004BFF-ED4C-4DD4-BB45-F6D1E6818E17}"/>
                  </a:ext>
                </a:extLst>
              </p:cNvPr>
              <p:cNvSpPr/>
              <p:nvPr/>
            </p:nvSpPr>
            <p:spPr>
              <a:xfrm>
                <a:off x="6253402" y="1879845"/>
                <a:ext cx="576504" cy="461665"/>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0</m:t>
                          </m:r>
                        </m:sup>
                      </m:s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4" name="矩形 13">
                <a:extLst>
                  <a:ext uri="{FF2B5EF4-FFF2-40B4-BE49-F238E27FC236}">
                    <a16:creationId xmlns:a16="http://schemas.microsoft.com/office/drawing/2014/main" id="{91004BFF-ED4C-4DD4-BB45-F6D1E6818E17}"/>
                  </a:ext>
                </a:extLst>
              </p:cNvPr>
              <p:cNvSpPr>
                <a:spLocks noRot="1" noChangeAspect="1" noMove="1" noResize="1" noEditPoints="1" noAdjustHandles="1" noChangeArrowheads="1" noChangeShapeType="1" noTextEdit="1"/>
              </p:cNvSpPr>
              <p:nvPr/>
            </p:nvSpPr>
            <p:spPr>
              <a:xfrm>
                <a:off x="6253402" y="1879845"/>
                <a:ext cx="576504" cy="461665"/>
              </a:xfrm>
              <a:prstGeom prst="rect">
                <a:avLst/>
              </a:prstGeom>
              <a:blipFill>
                <a:blip r:embed="rId6"/>
                <a:stretch>
                  <a:fillRect/>
                </a:stretch>
              </a:blipFill>
            </p:spPr>
            <p:txBody>
              <a:bodyPr/>
              <a:lstStyle/>
              <a:p>
                <a:r>
                  <a:rPr lang="zh-CN" altLang="en-US">
                    <a:noFill/>
                  </a:rPr>
                  <a:t> </a:t>
                </a:r>
              </a:p>
            </p:txBody>
          </p:sp>
        </mc:Fallback>
      </mc:AlternateContent>
      <p:sp>
        <p:nvSpPr>
          <p:cNvPr id="15" name="橢圓 9">
            <a:extLst>
              <a:ext uri="{FF2B5EF4-FFF2-40B4-BE49-F238E27FC236}">
                <a16:creationId xmlns:a16="http://schemas.microsoft.com/office/drawing/2014/main" id="{F7F40E9D-33C2-4E61-A75A-F512601DFC4F}"/>
              </a:ext>
            </a:extLst>
          </p:cNvPr>
          <p:cNvSpPr/>
          <p:nvPr/>
        </p:nvSpPr>
        <p:spPr>
          <a:xfrm>
            <a:off x="6728346" y="2110678"/>
            <a:ext cx="160727" cy="160727"/>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橢圓 29">
            <a:extLst>
              <a:ext uri="{FF2B5EF4-FFF2-40B4-BE49-F238E27FC236}">
                <a16:creationId xmlns:a16="http://schemas.microsoft.com/office/drawing/2014/main" id="{447189C4-962D-482C-B152-B547C3D0C4D7}"/>
              </a:ext>
            </a:extLst>
          </p:cNvPr>
          <p:cNvSpPr/>
          <p:nvPr/>
        </p:nvSpPr>
        <p:spPr>
          <a:xfrm>
            <a:off x="6682189" y="5200574"/>
            <a:ext cx="160727" cy="160727"/>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橢圓 10">
            <a:extLst>
              <a:ext uri="{FF2B5EF4-FFF2-40B4-BE49-F238E27FC236}">
                <a16:creationId xmlns:a16="http://schemas.microsoft.com/office/drawing/2014/main" id="{72F82230-2861-4126-80F1-334B3B0D53EA}"/>
              </a:ext>
            </a:extLst>
          </p:cNvPr>
          <p:cNvSpPr/>
          <p:nvPr/>
        </p:nvSpPr>
        <p:spPr>
          <a:xfrm>
            <a:off x="5698853" y="1090571"/>
            <a:ext cx="2200939" cy="2200939"/>
          </a:xfrm>
          <a:prstGeom prst="ellipse">
            <a:avLst/>
          </a:prstGeom>
          <a:noFill/>
          <a:ln w="38100" cap="flat" cmpd="sng" algn="ctr">
            <a:solidFill>
              <a:sysClr val="window" lastClr="FFFFFF">
                <a:lumMod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4BE09558-9EAF-4F3A-84D5-DED5D4239EE1}"/>
                  </a:ext>
                </a:extLst>
              </p:cNvPr>
              <p:cNvSpPr/>
              <p:nvPr/>
            </p:nvSpPr>
            <p:spPr>
              <a:xfrm>
                <a:off x="6962402" y="2447925"/>
                <a:ext cx="441942" cy="461665"/>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zh-TW" altLang="en-US" sz="2400" i="1">
                          <a:solidFill>
                            <a:prstClr val="black"/>
                          </a:solidFill>
                          <a:latin typeface="Cambria Math" panose="02040503050406030204" pitchFamily="18" charset="0"/>
                          <a:ea typeface="Cambria Math" panose="02040503050406030204" pitchFamily="18" charset="0"/>
                        </a:rPr>
                        <m:t>𝜀</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8" name="矩形 17">
                <a:extLst>
                  <a:ext uri="{FF2B5EF4-FFF2-40B4-BE49-F238E27FC236}">
                    <a16:creationId xmlns:a16="http://schemas.microsoft.com/office/drawing/2014/main" id="{4BE09558-9EAF-4F3A-84D5-DED5D4239EE1}"/>
                  </a:ext>
                </a:extLst>
              </p:cNvPr>
              <p:cNvSpPr>
                <a:spLocks noRot="1" noChangeAspect="1" noMove="1" noResize="1" noEditPoints="1" noAdjustHandles="1" noChangeArrowheads="1" noChangeShapeType="1" noTextEdit="1"/>
              </p:cNvSpPr>
              <p:nvPr/>
            </p:nvSpPr>
            <p:spPr>
              <a:xfrm>
                <a:off x="6962402" y="2447925"/>
                <a:ext cx="441942" cy="461665"/>
              </a:xfrm>
              <a:prstGeom prst="rect">
                <a:avLst/>
              </a:prstGeom>
              <a:blipFill>
                <a:blip r:embed="rId7"/>
                <a:stretch>
                  <a:fillRect/>
                </a:stretch>
              </a:blipFill>
            </p:spPr>
            <p:txBody>
              <a:bodyPr/>
              <a:lstStyle/>
              <a:p>
                <a:r>
                  <a:rPr lang="zh-CN" altLang="en-US">
                    <a:noFill/>
                  </a:rPr>
                  <a:t> </a:t>
                </a:r>
              </a:p>
            </p:txBody>
          </p:sp>
        </mc:Fallback>
      </mc:AlternateContent>
      <p:cxnSp>
        <p:nvCxnSpPr>
          <p:cNvPr id="19" name="直線單箭頭接點 30">
            <a:extLst>
              <a:ext uri="{FF2B5EF4-FFF2-40B4-BE49-F238E27FC236}">
                <a16:creationId xmlns:a16="http://schemas.microsoft.com/office/drawing/2014/main" id="{F40218CA-D564-44A7-9348-07BD52A7BE3A}"/>
              </a:ext>
            </a:extLst>
          </p:cNvPr>
          <p:cNvCxnSpPr>
            <a:cxnSpLocks/>
          </p:cNvCxnSpPr>
          <p:nvPr/>
        </p:nvCxnSpPr>
        <p:spPr>
          <a:xfrm>
            <a:off x="6918475" y="2271405"/>
            <a:ext cx="692283" cy="565295"/>
          </a:xfrm>
          <a:prstGeom prst="straightConnector1">
            <a:avLst/>
          </a:prstGeom>
          <a:noFill/>
          <a:ln w="19050" cap="flat" cmpd="sng" algn="ctr">
            <a:solidFill>
              <a:sysClr val="windowText" lastClr="000000"/>
            </a:solidFill>
            <a:prstDash val="sysDot"/>
            <a:miter lim="800000"/>
            <a:headEnd type="triangle" w="med" len="med"/>
            <a:tailEnd type="triangle" w="med" len="med"/>
          </a:ln>
          <a:effectLst/>
        </p:spPr>
      </p:cxnSp>
      <p:sp>
        <p:nvSpPr>
          <p:cNvPr id="20" name="橢圓 31">
            <a:extLst>
              <a:ext uri="{FF2B5EF4-FFF2-40B4-BE49-F238E27FC236}">
                <a16:creationId xmlns:a16="http://schemas.microsoft.com/office/drawing/2014/main" id="{159F08C0-691D-4CEC-97A5-AF0A6417D802}"/>
              </a:ext>
            </a:extLst>
          </p:cNvPr>
          <p:cNvSpPr/>
          <p:nvPr/>
        </p:nvSpPr>
        <p:spPr>
          <a:xfrm>
            <a:off x="7819428" y="755444"/>
            <a:ext cx="160727" cy="160727"/>
          </a:xfrm>
          <a:prstGeom prst="ellipse">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1" name="文字方塊 32">
                <a:extLst>
                  <a:ext uri="{FF2B5EF4-FFF2-40B4-BE49-F238E27FC236}">
                    <a16:creationId xmlns:a16="http://schemas.microsoft.com/office/drawing/2014/main" id="{21299000-4170-4614-A663-E6266BD78667}"/>
                  </a:ext>
                </a:extLst>
              </p:cNvPr>
              <p:cNvSpPr txBox="1"/>
              <p:nvPr/>
            </p:nvSpPr>
            <p:spPr>
              <a:xfrm>
                <a:off x="7847366" y="441871"/>
                <a:ext cx="650989" cy="461665"/>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𝑡</m:t>
                          </m:r>
                        </m:sup>
                      </m:s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1" name="文字方塊 32">
                <a:extLst>
                  <a:ext uri="{FF2B5EF4-FFF2-40B4-BE49-F238E27FC236}">
                    <a16:creationId xmlns:a16="http://schemas.microsoft.com/office/drawing/2014/main" id="{21299000-4170-4614-A663-E6266BD78667}"/>
                  </a:ext>
                </a:extLst>
              </p:cNvPr>
              <p:cNvSpPr txBox="1">
                <a:spLocks noRot="1" noChangeAspect="1" noMove="1" noResize="1" noEditPoints="1" noAdjustHandles="1" noChangeArrowheads="1" noChangeShapeType="1" noTextEdit="1"/>
              </p:cNvSpPr>
              <p:nvPr/>
            </p:nvSpPr>
            <p:spPr>
              <a:xfrm>
                <a:off x="7847366" y="441871"/>
                <a:ext cx="650989" cy="461665"/>
              </a:xfrm>
              <a:prstGeom prst="rect">
                <a:avLst/>
              </a:prstGeom>
              <a:blipFill>
                <a:blip r:embed="rId8"/>
                <a:stretch>
                  <a:fillRect/>
                </a:stretch>
              </a:blipFill>
            </p:spPr>
            <p:txBody>
              <a:bodyPr/>
              <a:lstStyle/>
              <a:p>
                <a:r>
                  <a:rPr lang="zh-CN" altLang="en-US">
                    <a:noFill/>
                  </a:rPr>
                  <a:t> </a:t>
                </a:r>
              </a:p>
            </p:txBody>
          </p:sp>
        </mc:Fallback>
      </mc:AlternateContent>
      <p:cxnSp>
        <p:nvCxnSpPr>
          <p:cNvPr id="22" name="直線接點 34">
            <a:extLst>
              <a:ext uri="{FF2B5EF4-FFF2-40B4-BE49-F238E27FC236}">
                <a16:creationId xmlns:a16="http://schemas.microsoft.com/office/drawing/2014/main" id="{8D171BFC-589B-4776-ACD6-E1053700D282}"/>
              </a:ext>
            </a:extLst>
          </p:cNvPr>
          <p:cNvCxnSpPr>
            <a:cxnSpLocks/>
            <a:endCxn id="20" idx="3"/>
          </p:cNvCxnSpPr>
          <p:nvPr/>
        </p:nvCxnSpPr>
        <p:spPr>
          <a:xfrm flipV="1">
            <a:off x="6918475" y="892633"/>
            <a:ext cx="924491" cy="1227566"/>
          </a:xfrm>
          <a:prstGeom prst="line">
            <a:avLst/>
          </a:prstGeom>
          <a:noFill/>
          <a:ln w="38100" cap="flat" cmpd="sng" algn="ctr">
            <a:solidFill>
              <a:sysClr val="windowText" lastClr="000000"/>
            </a:solidFill>
            <a:prstDash val="sysDot"/>
            <a:miter lim="800000"/>
          </a:ln>
          <a:effectLst/>
        </p:spPr>
      </p:cxnSp>
      <p:sp>
        <p:nvSpPr>
          <p:cNvPr id="23" name="橢圓 37">
            <a:extLst>
              <a:ext uri="{FF2B5EF4-FFF2-40B4-BE49-F238E27FC236}">
                <a16:creationId xmlns:a16="http://schemas.microsoft.com/office/drawing/2014/main" id="{10236DCB-B820-4C0B-B9A9-B0FFE58206F9}"/>
              </a:ext>
            </a:extLst>
          </p:cNvPr>
          <p:cNvSpPr/>
          <p:nvPr/>
        </p:nvSpPr>
        <p:spPr>
          <a:xfrm>
            <a:off x="7425344" y="1279353"/>
            <a:ext cx="160727" cy="160727"/>
          </a:xfrm>
          <a:prstGeom prst="ellipse">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4" name="文字方塊 38">
                <a:extLst>
                  <a:ext uri="{FF2B5EF4-FFF2-40B4-BE49-F238E27FC236}">
                    <a16:creationId xmlns:a16="http://schemas.microsoft.com/office/drawing/2014/main" id="{D7324745-8226-4B19-9E4C-843E47F1E98C}"/>
                  </a:ext>
                </a:extLst>
              </p:cNvPr>
              <p:cNvSpPr txBox="1"/>
              <p:nvPr/>
            </p:nvSpPr>
            <p:spPr>
              <a:xfrm>
                <a:off x="7517471" y="1077936"/>
                <a:ext cx="650989" cy="461665"/>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𝑡</m:t>
                          </m:r>
                        </m:sup>
                      </m:s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4" name="文字方塊 38">
                <a:extLst>
                  <a:ext uri="{FF2B5EF4-FFF2-40B4-BE49-F238E27FC236}">
                    <a16:creationId xmlns:a16="http://schemas.microsoft.com/office/drawing/2014/main" id="{D7324745-8226-4B19-9E4C-843E47F1E98C}"/>
                  </a:ext>
                </a:extLst>
              </p:cNvPr>
              <p:cNvSpPr txBox="1">
                <a:spLocks noRot="1" noChangeAspect="1" noMove="1" noResize="1" noEditPoints="1" noAdjustHandles="1" noChangeArrowheads="1" noChangeShapeType="1" noTextEdit="1"/>
              </p:cNvSpPr>
              <p:nvPr/>
            </p:nvSpPr>
            <p:spPr>
              <a:xfrm>
                <a:off x="7517471" y="1077936"/>
                <a:ext cx="650989" cy="461665"/>
              </a:xfrm>
              <a:prstGeom prst="rect">
                <a:avLst/>
              </a:prstGeom>
              <a:blipFill>
                <a:blip r:embed="rId9"/>
                <a:stretch>
                  <a:fillRect/>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F4FB41CE-BC33-4E18-B3CA-501F067B3BC0}"/>
              </a:ext>
            </a:extLst>
          </p:cNvPr>
          <p:cNvSpPr/>
          <p:nvPr/>
        </p:nvSpPr>
        <p:spPr>
          <a:xfrm>
            <a:off x="5723118" y="4252238"/>
            <a:ext cx="2057400" cy="2057400"/>
          </a:xfrm>
          <a:prstGeom prst="rect">
            <a:avLst/>
          </a:prstGeom>
          <a:noFill/>
          <a:ln w="381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AECA8799-C32B-4BA1-8E0D-638DD9859295}"/>
                  </a:ext>
                </a:extLst>
              </p:cNvPr>
              <p:cNvSpPr/>
              <p:nvPr/>
            </p:nvSpPr>
            <p:spPr>
              <a:xfrm>
                <a:off x="5993733" y="4819272"/>
                <a:ext cx="441942" cy="461665"/>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zh-TW" altLang="en-US" sz="2400" i="1">
                          <a:solidFill>
                            <a:prstClr val="black"/>
                          </a:solidFill>
                          <a:latin typeface="Cambria Math" panose="02040503050406030204" pitchFamily="18" charset="0"/>
                          <a:ea typeface="Cambria Math" panose="02040503050406030204" pitchFamily="18" charset="0"/>
                        </a:rPr>
                        <m:t>𝜀</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6" name="矩形 25">
                <a:extLst>
                  <a:ext uri="{FF2B5EF4-FFF2-40B4-BE49-F238E27FC236}">
                    <a16:creationId xmlns:a16="http://schemas.microsoft.com/office/drawing/2014/main" id="{AECA8799-C32B-4BA1-8E0D-638DD9859295}"/>
                  </a:ext>
                </a:extLst>
              </p:cNvPr>
              <p:cNvSpPr>
                <a:spLocks noRot="1" noChangeAspect="1" noMove="1" noResize="1" noEditPoints="1" noAdjustHandles="1" noChangeArrowheads="1" noChangeShapeType="1" noTextEdit="1"/>
              </p:cNvSpPr>
              <p:nvPr/>
            </p:nvSpPr>
            <p:spPr>
              <a:xfrm>
                <a:off x="5993733" y="4819272"/>
                <a:ext cx="441942"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B0BD2D00-8DBA-450A-A228-B3005162550E}"/>
                  </a:ext>
                </a:extLst>
              </p:cNvPr>
              <p:cNvSpPr/>
              <p:nvPr/>
            </p:nvSpPr>
            <p:spPr>
              <a:xfrm>
                <a:off x="6345961" y="5613421"/>
                <a:ext cx="441942" cy="461665"/>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zh-TW" altLang="en-US" sz="2400" i="1">
                          <a:solidFill>
                            <a:prstClr val="black"/>
                          </a:solidFill>
                          <a:latin typeface="Cambria Math" panose="02040503050406030204" pitchFamily="18" charset="0"/>
                          <a:ea typeface="Cambria Math" panose="02040503050406030204" pitchFamily="18" charset="0"/>
                        </a:rPr>
                        <m:t>𝜀</m:t>
                      </m:r>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27" name="矩形 26">
                <a:extLst>
                  <a:ext uri="{FF2B5EF4-FFF2-40B4-BE49-F238E27FC236}">
                    <a16:creationId xmlns:a16="http://schemas.microsoft.com/office/drawing/2014/main" id="{B0BD2D00-8DBA-450A-A228-B3005162550E}"/>
                  </a:ext>
                </a:extLst>
              </p:cNvPr>
              <p:cNvSpPr>
                <a:spLocks noRot="1" noChangeAspect="1" noMove="1" noResize="1" noEditPoints="1" noAdjustHandles="1" noChangeArrowheads="1" noChangeShapeType="1" noTextEdit="1"/>
              </p:cNvSpPr>
              <p:nvPr/>
            </p:nvSpPr>
            <p:spPr>
              <a:xfrm>
                <a:off x="6345961" y="5613421"/>
                <a:ext cx="441942" cy="461665"/>
              </a:xfrm>
              <a:prstGeom prst="rect">
                <a:avLst/>
              </a:prstGeom>
              <a:blipFill>
                <a:blip r:embed="rId11"/>
                <a:stretch>
                  <a:fillRect/>
                </a:stretch>
              </a:blipFill>
            </p:spPr>
            <p:txBody>
              <a:bodyPr/>
              <a:lstStyle/>
              <a:p>
                <a:r>
                  <a:rPr lang="zh-CN" altLang="en-US">
                    <a:noFill/>
                  </a:rPr>
                  <a:t> </a:t>
                </a:r>
              </a:p>
            </p:txBody>
          </p:sp>
        </mc:Fallback>
      </mc:AlternateContent>
      <p:cxnSp>
        <p:nvCxnSpPr>
          <p:cNvPr id="28" name="直線單箭頭接點 42">
            <a:extLst>
              <a:ext uri="{FF2B5EF4-FFF2-40B4-BE49-F238E27FC236}">
                <a16:creationId xmlns:a16="http://schemas.microsoft.com/office/drawing/2014/main" id="{2CF4C8CE-CC6D-4B59-A41E-6A3EF91D3332}"/>
              </a:ext>
            </a:extLst>
          </p:cNvPr>
          <p:cNvCxnSpPr>
            <a:cxnSpLocks/>
          </p:cNvCxnSpPr>
          <p:nvPr/>
        </p:nvCxnSpPr>
        <p:spPr>
          <a:xfrm>
            <a:off x="5714447" y="5280937"/>
            <a:ext cx="901182" cy="0"/>
          </a:xfrm>
          <a:prstGeom prst="straightConnector1">
            <a:avLst/>
          </a:prstGeom>
          <a:noFill/>
          <a:ln w="19050" cap="flat" cmpd="sng" algn="ctr">
            <a:solidFill>
              <a:sysClr val="windowText" lastClr="000000"/>
            </a:solidFill>
            <a:prstDash val="sysDot"/>
            <a:miter lim="800000"/>
            <a:headEnd type="triangle" w="med" len="med"/>
            <a:tailEnd type="triangle" w="med" len="med"/>
          </a:ln>
          <a:effectLst/>
        </p:spPr>
      </p:cxnSp>
      <p:cxnSp>
        <p:nvCxnSpPr>
          <p:cNvPr id="29" name="直線單箭頭接點 44">
            <a:extLst>
              <a:ext uri="{FF2B5EF4-FFF2-40B4-BE49-F238E27FC236}">
                <a16:creationId xmlns:a16="http://schemas.microsoft.com/office/drawing/2014/main" id="{3DE55ECF-5266-4A5C-8118-6AE1070371B9}"/>
              </a:ext>
            </a:extLst>
          </p:cNvPr>
          <p:cNvCxnSpPr>
            <a:cxnSpLocks/>
          </p:cNvCxnSpPr>
          <p:nvPr/>
        </p:nvCxnSpPr>
        <p:spPr>
          <a:xfrm rot="5400000">
            <a:off x="6301227" y="5854695"/>
            <a:ext cx="901182" cy="0"/>
          </a:xfrm>
          <a:prstGeom prst="straightConnector1">
            <a:avLst/>
          </a:prstGeom>
          <a:noFill/>
          <a:ln w="19050" cap="flat" cmpd="sng" algn="ctr">
            <a:solidFill>
              <a:sysClr val="windowText" lastClr="000000"/>
            </a:solidFill>
            <a:prstDash val="sysDot"/>
            <a:miter lim="800000"/>
            <a:headEnd type="triangle" w="med" len="med"/>
            <a:tailEnd type="triangle" w="med" len="med"/>
          </a:ln>
          <a:effectLst/>
        </p:spPr>
      </p:cxnSp>
      <p:sp>
        <p:nvSpPr>
          <p:cNvPr id="30" name="橢圓 45">
            <a:extLst>
              <a:ext uri="{FF2B5EF4-FFF2-40B4-BE49-F238E27FC236}">
                <a16:creationId xmlns:a16="http://schemas.microsoft.com/office/drawing/2014/main" id="{2B0A0CE8-D33F-4B04-A52B-1800C536F1ED}"/>
              </a:ext>
            </a:extLst>
          </p:cNvPr>
          <p:cNvSpPr/>
          <p:nvPr/>
        </p:nvSpPr>
        <p:spPr>
          <a:xfrm>
            <a:off x="8233074" y="3878448"/>
            <a:ext cx="160727" cy="160727"/>
          </a:xfrm>
          <a:prstGeom prst="ellipse">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1" name="文字方塊 46">
                <a:extLst>
                  <a:ext uri="{FF2B5EF4-FFF2-40B4-BE49-F238E27FC236}">
                    <a16:creationId xmlns:a16="http://schemas.microsoft.com/office/drawing/2014/main" id="{30BD6FCC-349B-4DDF-906E-A91B4B00075F}"/>
                  </a:ext>
                </a:extLst>
              </p:cNvPr>
              <p:cNvSpPr txBox="1"/>
              <p:nvPr/>
            </p:nvSpPr>
            <p:spPr>
              <a:xfrm>
                <a:off x="8261012" y="3564875"/>
                <a:ext cx="650989" cy="461665"/>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𝑡</m:t>
                          </m:r>
                        </m:sup>
                      </m:s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31" name="文字方塊 46">
                <a:extLst>
                  <a:ext uri="{FF2B5EF4-FFF2-40B4-BE49-F238E27FC236}">
                    <a16:creationId xmlns:a16="http://schemas.microsoft.com/office/drawing/2014/main" id="{30BD6FCC-349B-4DDF-906E-A91B4B00075F}"/>
                  </a:ext>
                </a:extLst>
              </p:cNvPr>
              <p:cNvSpPr txBox="1">
                <a:spLocks noRot="1" noChangeAspect="1" noMove="1" noResize="1" noEditPoints="1" noAdjustHandles="1" noChangeArrowheads="1" noChangeShapeType="1" noTextEdit="1"/>
              </p:cNvSpPr>
              <p:nvPr/>
            </p:nvSpPr>
            <p:spPr>
              <a:xfrm>
                <a:off x="8261012" y="3564875"/>
                <a:ext cx="650989" cy="461665"/>
              </a:xfrm>
              <a:prstGeom prst="rect">
                <a:avLst/>
              </a:prstGeom>
              <a:blipFill>
                <a:blip r:embed="rId12"/>
                <a:stretch>
                  <a:fillRect/>
                </a:stretch>
              </a:blipFill>
            </p:spPr>
            <p:txBody>
              <a:bodyPr/>
              <a:lstStyle/>
              <a:p>
                <a:r>
                  <a:rPr lang="zh-CN" altLang="en-US">
                    <a:noFill/>
                  </a:rPr>
                  <a:t> </a:t>
                </a:r>
              </a:p>
            </p:txBody>
          </p:sp>
        </mc:Fallback>
      </mc:AlternateContent>
      <p:sp>
        <p:nvSpPr>
          <p:cNvPr id="32" name="橢圓 48">
            <a:extLst>
              <a:ext uri="{FF2B5EF4-FFF2-40B4-BE49-F238E27FC236}">
                <a16:creationId xmlns:a16="http://schemas.microsoft.com/office/drawing/2014/main" id="{A3A50E9A-E02E-4DF1-BA15-D197D6E56D85}"/>
              </a:ext>
            </a:extLst>
          </p:cNvPr>
          <p:cNvSpPr/>
          <p:nvPr/>
        </p:nvSpPr>
        <p:spPr>
          <a:xfrm>
            <a:off x="7699112" y="4147265"/>
            <a:ext cx="160727" cy="160727"/>
          </a:xfrm>
          <a:prstGeom prst="ellipse">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3" name="文字方塊 49">
                <a:extLst>
                  <a:ext uri="{FF2B5EF4-FFF2-40B4-BE49-F238E27FC236}">
                    <a16:creationId xmlns:a16="http://schemas.microsoft.com/office/drawing/2014/main" id="{07B1076B-DFB8-49B0-88B2-F7937E1B700C}"/>
                  </a:ext>
                </a:extLst>
              </p:cNvPr>
              <p:cNvSpPr txBox="1"/>
              <p:nvPr/>
            </p:nvSpPr>
            <p:spPr>
              <a:xfrm>
                <a:off x="7208850" y="4255698"/>
                <a:ext cx="650989" cy="461665"/>
              </a:xfrm>
              <a:prstGeom prst="rect">
                <a:avLst/>
              </a:prstGeom>
              <a:noFill/>
            </p:spPr>
            <p:txBody>
              <a:bodyPr wrap="square"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TW" sz="2400" i="1">
                              <a:solidFill>
                                <a:prstClr val="black"/>
                              </a:solidFill>
                              <a:latin typeface="Cambria Math" panose="02040503050406030204" pitchFamily="18" charset="0"/>
                            </a:rPr>
                          </m:ctrlPr>
                        </m:sSupPr>
                        <m:e>
                          <m:r>
                            <a:rPr lang="en-US" altLang="zh-TW" sz="2400" i="1">
                              <a:solidFill>
                                <a:prstClr val="black"/>
                              </a:solidFill>
                              <a:latin typeface="Cambria Math" panose="02040503050406030204" pitchFamily="18" charset="0"/>
                            </a:rPr>
                            <m:t>𝑥</m:t>
                          </m:r>
                        </m:e>
                        <m:sup>
                          <m:r>
                            <a:rPr lang="en-US" altLang="zh-TW" sz="2400" i="1">
                              <a:solidFill>
                                <a:prstClr val="black"/>
                              </a:solidFill>
                              <a:latin typeface="Cambria Math" panose="02040503050406030204" pitchFamily="18" charset="0"/>
                            </a:rPr>
                            <m:t>𝑡</m:t>
                          </m:r>
                        </m:sup>
                      </m:sSup>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33" name="文字方塊 49">
                <a:extLst>
                  <a:ext uri="{FF2B5EF4-FFF2-40B4-BE49-F238E27FC236}">
                    <a16:creationId xmlns:a16="http://schemas.microsoft.com/office/drawing/2014/main" id="{07B1076B-DFB8-49B0-88B2-F7937E1B700C}"/>
                  </a:ext>
                </a:extLst>
              </p:cNvPr>
              <p:cNvSpPr txBox="1">
                <a:spLocks noRot="1" noChangeAspect="1" noMove="1" noResize="1" noEditPoints="1" noAdjustHandles="1" noChangeArrowheads="1" noChangeShapeType="1" noTextEdit="1"/>
              </p:cNvSpPr>
              <p:nvPr/>
            </p:nvSpPr>
            <p:spPr>
              <a:xfrm>
                <a:off x="7208850" y="4255698"/>
                <a:ext cx="650989" cy="461665"/>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82735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3" grpId="0" animBg="1"/>
      <p:bldP spid="24" grpId="0"/>
      <p:bldP spid="30" grpId="0" animBg="1"/>
      <p:bldP spid="31" grpId="0"/>
      <p:bldP spid="32" grpId="0" animBg="1"/>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B7A7DE-80DA-4D6D-BC16-F4008989E88C}"/>
              </a:ext>
            </a:extLst>
          </p:cNvPr>
          <p:cNvSpPr>
            <a:spLocks noGrp="1"/>
          </p:cNvSpPr>
          <p:nvPr>
            <p:ph type="title"/>
          </p:nvPr>
        </p:nvSpPr>
        <p:spPr/>
        <p:txBody>
          <a:bodyPr/>
          <a:lstStyle/>
          <a:p>
            <a:r>
              <a:rPr lang="en-US" altLang="zh-CN" dirty="0"/>
              <a:t>Catastrophe</a:t>
            </a:r>
            <a:endParaRPr lang="zh-CN" altLang="en-US" dirty="0"/>
          </a:p>
        </p:txBody>
      </p:sp>
      <p:sp>
        <p:nvSpPr>
          <p:cNvPr id="8" name="文本占位符 7">
            <a:extLst>
              <a:ext uri="{FF2B5EF4-FFF2-40B4-BE49-F238E27FC236}">
                <a16:creationId xmlns:a16="http://schemas.microsoft.com/office/drawing/2014/main" id="{AF63E566-CD47-48D0-8C99-17A4831C7B20}"/>
              </a:ext>
            </a:extLst>
          </p:cNvPr>
          <p:cNvSpPr>
            <a:spLocks noGrp="1"/>
          </p:cNvSpPr>
          <p:nvPr>
            <p:ph type="body" idx="1"/>
          </p:nvPr>
        </p:nvSpPr>
        <p:spPr/>
        <p:txBody>
          <a:bodyPr/>
          <a:lstStyle/>
          <a:p>
            <a:r>
              <a:rPr lang="en-US" altLang="zh-CN" dirty="0"/>
              <a:t>Not just for neural nets</a:t>
            </a:r>
          </a:p>
        </p:txBody>
      </p:sp>
      <p:sp>
        <p:nvSpPr>
          <p:cNvPr id="3" name="内容占位符 2">
            <a:extLst>
              <a:ext uri="{FF2B5EF4-FFF2-40B4-BE49-F238E27FC236}">
                <a16:creationId xmlns:a16="http://schemas.microsoft.com/office/drawing/2014/main" id="{1405F7D1-076B-4349-9CE3-EC32E0B84AFB}"/>
              </a:ext>
            </a:extLst>
          </p:cNvPr>
          <p:cNvSpPr>
            <a:spLocks noGrp="1"/>
          </p:cNvSpPr>
          <p:nvPr>
            <p:ph sz="half" idx="2"/>
          </p:nvPr>
        </p:nvSpPr>
        <p:spPr>
          <a:xfrm>
            <a:off x="457200" y="1484784"/>
            <a:ext cx="4040188" cy="1944216"/>
          </a:xfrm>
        </p:spPr>
        <p:txBody>
          <a:bodyPr/>
          <a:lstStyle/>
          <a:p>
            <a:r>
              <a:rPr lang="en-US" altLang="zh-CN" dirty="0"/>
              <a:t>Linear models</a:t>
            </a:r>
          </a:p>
          <a:p>
            <a:pPr lvl="1"/>
            <a:r>
              <a:rPr lang="en-US" altLang="zh-CN" dirty="0"/>
              <a:t>Logistic regression</a:t>
            </a:r>
          </a:p>
          <a:p>
            <a:pPr lvl="1"/>
            <a:r>
              <a:rPr lang="en-US" altLang="zh-CN" dirty="0" err="1"/>
              <a:t>Softmax</a:t>
            </a:r>
            <a:r>
              <a:rPr lang="en-US" altLang="zh-CN" dirty="0"/>
              <a:t> regression</a:t>
            </a:r>
          </a:p>
          <a:p>
            <a:pPr lvl="1"/>
            <a:r>
              <a:rPr lang="en-US" altLang="zh-CN" dirty="0"/>
              <a:t>SVMs</a:t>
            </a:r>
          </a:p>
          <a:p>
            <a:r>
              <a:rPr lang="en-US" altLang="zh-CN" dirty="0"/>
              <a:t>Decision trees</a:t>
            </a:r>
          </a:p>
          <a:p>
            <a:r>
              <a:rPr lang="en-US" altLang="zh-CN" dirty="0"/>
              <a:t>Nearest neighbors</a:t>
            </a:r>
          </a:p>
          <a:p>
            <a:endParaRPr lang="zh-CN" altLang="en-US" dirty="0"/>
          </a:p>
        </p:txBody>
      </p:sp>
      <p:sp>
        <p:nvSpPr>
          <p:cNvPr id="9" name="文本占位符 8">
            <a:extLst>
              <a:ext uri="{FF2B5EF4-FFF2-40B4-BE49-F238E27FC236}">
                <a16:creationId xmlns:a16="http://schemas.microsoft.com/office/drawing/2014/main" id="{0AB186F0-919E-433A-8913-CC877E203570}"/>
              </a:ext>
            </a:extLst>
          </p:cNvPr>
          <p:cNvSpPr>
            <a:spLocks noGrp="1"/>
          </p:cNvSpPr>
          <p:nvPr>
            <p:ph type="body" sz="quarter" idx="3"/>
          </p:nvPr>
        </p:nvSpPr>
        <p:spPr/>
        <p:txBody>
          <a:bodyPr/>
          <a:lstStyle/>
          <a:p>
            <a:r>
              <a:rPr lang="en-US" altLang="zh-CN" dirty="0"/>
              <a:t>Wrong almost everywhere</a:t>
            </a:r>
          </a:p>
        </p:txBody>
      </p:sp>
      <p:sp>
        <p:nvSpPr>
          <p:cNvPr id="4" name="页脚占位符 3">
            <a:extLst>
              <a:ext uri="{FF2B5EF4-FFF2-40B4-BE49-F238E27FC236}">
                <a16:creationId xmlns:a16="http://schemas.microsoft.com/office/drawing/2014/main" id="{31CA3307-2D85-47F4-B851-B78462D48DC8}"/>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91645749-B2D1-4E1F-8B12-7A2FCA79534D}"/>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15</a:t>
            </a:fld>
            <a:endParaRPr lang="en-US" altLang="zh-CN">
              <a:solidFill>
                <a:srgbClr val="000000"/>
              </a:solidFill>
            </a:endParaRPr>
          </a:p>
        </p:txBody>
      </p:sp>
      <p:sp>
        <p:nvSpPr>
          <p:cNvPr id="13" name="object 3">
            <a:extLst>
              <a:ext uri="{FF2B5EF4-FFF2-40B4-BE49-F238E27FC236}">
                <a16:creationId xmlns:a16="http://schemas.microsoft.com/office/drawing/2014/main" id="{1ADA665B-BEB3-441B-9C86-4C5791AE11D3}"/>
              </a:ext>
            </a:extLst>
          </p:cNvPr>
          <p:cNvSpPr/>
          <p:nvPr/>
        </p:nvSpPr>
        <p:spPr>
          <a:xfrm>
            <a:off x="4561927" y="1635369"/>
            <a:ext cx="4103836" cy="4103836"/>
          </a:xfrm>
          <a:prstGeom prst="rect">
            <a:avLst/>
          </a:prstGeom>
          <a:blipFill>
            <a:blip r:embed="rId2" cstate="print"/>
            <a:stretch>
              <a:fillRect/>
            </a:stretch>
          </a:blipFill>
        </p:spPr>
        <p:txBody>
          <a:bodyPr wrap="square" lIns="0" tIns="0" rIns="0" bIns="0" rtlCol="0"/>
          <a:lstStyle/>
          <a:p>
            <a:endParaRPr dirty="0"/>
          </a:p>
        </p:txBody>
      </p:sp>
      <p:sp>
        <p:nvSpPr>
          <p:cNvPr id="15" name="文本占位符 7">
            <a:extLst>
              <a:ext uri="{FF2B5EF4-FFF2-40B4-BE49-F238E27FC236}">
                <a16:creationId xmlns:a16="http://schemas.microsoft.com/office/drawing/2014/main" id="{3AB65886-13E4-4585-B15B-7617AC8F568C}"/>
              </a:ext>
            </a:extLst>
          </p:cNvPr>
          <p:cNvSpPr txBox="1">
            <a:spLocks/>
          </p:cNvSpPr>
          <p:nvPr/>
        </p:nvSpPr>
        <p:spPr bwMode="auto">
          <a:xfrm>
            <a:off x="457200" y="3789040"/>
            <a:ext cx="4040188"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Clr>
                <a:schemeClr val="accent2"/>
              </a:buClr>
              <a:buFont typeface="Wingdings" pitchFamily="2" charset="2"/>
              <a:buNone/>
              <a:defRPr sz="2400" b="1">
                <a:solidFill>
                  <a:schemeClr val="tx1"/>
                </a:solidFill>
                <a:latin typeface="Times New Roman" panose="02020603050405020304" pitchFamily="18" charset="0"/>
                <a:ea typeface="+mn-ea"/>
                <a:cs typeface="Times New Roman" panose="02020603050405020304" pitchFamily="18" charset="0"/>
              </a:defRPr>
            </a:lvl1pPr>
            <a:lvl2pPr marL="457200" indent="0" algn="l" rtl="0" eaLnBrk="1" fontAlgn="base" hangingPunct="1">
              <a:spcBef>
                <a:spcPct val="20000"/>
              </a:spcBef>
              <a:spcAft>
                <a:spcPct val="0"/>
              </a:spcAft>
              <a:buClr>
                <a:schemeClr val="accent2"/>
              </a:buClr>
              <a:buFont typeface="Wingdings" pitchFamily="2" charset="2"/>
              <a:buNone/>
              <a:defRPr sz="2000" b="1">
                <a:solidFill>
                  <a:schemeClr val="tx1"/>
                </a:solidFill>
                <a:latin typeface="Times New Roman" panose="02020603050405020304" pitchFamily="18" charset="0"/>
                <a:ea typeface="+mn-ea"/>
                <a:cs typeface="Times New Roman" panose="02020603050405020304" pitchFamily="18" charset="0"/>
              </a:defRPr>
            </a:lvl2pPr>
            <a:lvl3pPr marL="914400" indent="0" algn="l" rtl="0" eaLnBrk="1" fontAlgn="base" hangingPunct="1">
              <a:spcBef>
                <a:spcPct val="20000"/>
              </a:spcBef>
              <a:spcAft>
                <a:spcPct val="0"/>
              </a:spcAft>
              <a:buClr>
                <a:schemeClr val="accent2"/>
              </a:buClr>
              <a:buFont typeface="Wingdings" pitchFamily="2" charset="2"/>
              <a:buNone/>
              <a:defRPr sz="1800" b="1">
                <a:solidFill>
                  <a:schemeClr val="tx1"/>
                </a:solidFill>
                <a:latin typeface="Times New Roman" panose="02020603050405020304" pitchFamily="18" charset="0"/>
                <a:ea typeface="+mn-ea"/>
                <a:cs typeface="Times New Roman" panose="02020603050405020304" pitchFamily="18" charset="0"/>
              </a:defRPr>
            </a:lvl3pPr>
            <a:lvl4pPr marL="1371600" indent="0" algn="l" rtl="0" eaLnBrk="1" fontAlgn="base" hangingPunct="1">
              <a:spcBef>
                <a:spcPct val="20000"/>
              </a:spcBef>
              <a:spcAft>
                <a:spcPct val="0"/>
              </a:spcAft>
              <a:buClr>
                <a:schemeClr val="accent2"/>
              </a:buClr>
              <a:buFont typeface="Wingdings" pitchFamily="2" charset="2"/>
              <a:buNone/>
              <a:defRPr sz="1600" b="1">
                <a:solidFill>
                  <a:schemeClr val="tx1"/>
                </a:solidFill>
                <a:latin typeface="Times New Roman" panose="02020603050405020304" pitchFamily="18" charset="0"/>
                <a:ea typeface="+mn-ea"/>
                <a:cs typeface="Times New Roman" panose="02020603050405020304" pitchFamily="18" charset="0"/>
              </a:defRPr>
            </a:lvl4pPr>
            <a:lvl5pPr marL="1828800" indent="0" algn="l" rtl="0" eaLnBrk="1" fontAlgn="base" hangingPunct="1">
              <a:spcBef>
                <a:spcPct val="25000"/>
              </a:spcBef>
              <a:spcAft>
                <a:spcPct val="0"/>
              </a:spcAft>
              <a:buClr>
                <a:schemeClr val="accent2"/>
              </a:buClr>
              <a:buFont typeface="Wingdings" pitchFamily="2" charset="2"/>
              <a:buNone/>
              <a:defRPr sz="1600" b="1">
                <a:solidFill>
                  <a:schemeClr val="tx1"/>
                </a:solidFill>
                <a:latin typeface="Times New Roman" panose="02020603050405020304" pitchFamily="18" charset="0"/>
                <a:ea typeface="+mn-ea"/>
                <a:cs typeface="Times New Roman" panose="02020603050405020304" pitchFamily="18" charset="0"/>
              </a:defRPr>
            </a:lvl5pPr>
            <a:lvl6pPr marL="2286000" indent="0" algn="l" rtl="0" eaLnBrk="1" fontAlgn="base" hangingPunct="1">
              <a:spcBef>
                <a:spcPct val="25000"/>
              </a:spcBef>
              <a:spcAft>
                <a:spcPct val="0"/>
              </a:spcAft>
              <a:buClr>
                <a:schemeClr val="accent2"/>
              </a:buClr>
              <a:buFont typeface="Wingdings" pitchFamily="2" charset="2"/>
              <a:buNone/>
              <a:defRPr sz="1600" b="1">
                <a:solidFill>
                  <a:schemeClr val="tx1"/>
                </a:solidFill>
                <a:latin typeface="+mn-lt"/>
                <a:ea typeface="+mn-ea"/>
              </a:defRPr>
            </a:lvl6pPr>
            <a:lvl7pPr marL="2743200" indent="0" algn="l" rtl="0" eaLnBrk="1" fontAlgn="base" hangingPunct="1">
              <a:spcBef>
                <a:spcPct val="25000"/>
              </a:spcBef>
              <a:spcAft>
                <a:spcPct val="0"/>
              </a:spcAft>
              <a:buClr>
                <a:schemeClr val="accent2"/>
              </a:buClr>
              <a:buFont typeface="Wingdings" pitchFamily="2" charset="2"/>
              <a:buNone/>
              <a:defRPr sz="1600" b="1">
                <a:solidFill>
                  <a:schemeClr val="tx1"/>
                </a:solidFill>
                <a:latin typeface="+mn-lt"/>
                <a:ea typeface="+mn-ea"/>
              </a:defRPr>
            </a:lvl7pPr>
            <a:lvl8pPr marL="3200400" indent="0" algn="l" rtl="0" eaLnBrk="1" fontAlgn="base" hangingPunct="1">
              <a:spcBef>
                <a:spcPct val="25000"/>
              </a:spcBef>
              <a:spcAft>
                <a:spcPct val="0"/>
              </a:spcAft>
              <a:buClr>
                <a:schemeClr val="accent2"/>
              </a:buClr>
              <a:buFont typeface="Wingdings" pitchFamily="2" charset="2"/>
              <a:buNone/>
              <a:defRPr sz="1600" b="1">
                <a:solidFill>
                  <a:schemeClr val="tx1"/>
                </a:solidFill>
                <a:latin typeface="+mn-lt"/>
                <a:ea typeface="+mn-ea"/>
              </a:defRPr>
            </a:lvl8pPr>
            <a:lvl9pPr marL="3657600" indent="0" algn="l" rtl="0" eaLnBrk="1" fontAlgn="base" hangingPunct="1">
              <a:spcBef>
                <a:spcPct val="25000"/>
              </a:spcBef>
              <a:spcAft>
                <a:spcPct val="0"/>
              </a:spcAft>
              <a:buClr>
                <a:schemeClr val="accent2"/>
              </a:buClr>
              <a:buFont typeface="Wingdings" pitchFamily="2" charset="2"/>
              <a:buNone/>
              <a:defRPr sz="1600" b="1">
                <a:solidFill>
                  <a:schemeClr val="tx1"/>
                </a:solidFill>
                <a:latin typeface="+mn-lt"/>
                <a:ea typeface="+mn-ea"/>
              </a:defRPr>
            </a:lvl9pPr>
          </a:lstStyle>
          <a:p>
            <a:r>
              <a:rPr lang="en-US" altLang="zh-CN" kern="0" dirty="0"/>
              <a:t>Cross-model, cross-dataset generalization</a:t>
            </a:r>
          </a:p>
        </p:txBody>
      </p:sp>
      <p:sp>
        <p:nvSpPr>
          <p:cNvPr id="17" name="object 3">
            <a:extLst>
              <a:ext uri="{FF2B5EF4-FFF2-40B4-BE49-F238E27FC236}">
                <a16:creationId xmlns:a16="http://schemas.microsoft.com/office/drawing/2014/main" id="{1F8B1FFF-6054-4DE0-8AD7-7C8EA842E8F4}"/>
              </a:ext>
            </a:extLst>
          </p:cNvPr>
          <p:cNvSpPr/>
          <p:nvPr/>
        </p:nvSpPr>
        <p:spPr>
          <a:xfrm>
            <a:off x="519844" y="4300007"/>
            <a:ext cx="1439850" cy="1439198"/>
          </a:xfrm>
          <a:prstGeom prst="rect">
            <a:avLst/>
          </a:prstGeom>
          <a:blipFill>
            <a:blip r:embed="rId3" cstate="print"/>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4A8F9E65-5AFA-411A-90A9-EF0BD8734059}"/>
              </a:ext>
            </a:extLst>
          </p:cNvPr>
          <p:cNvSpPr/>
          <p:nvPr/>
        </p:nvSpPr>
        <p:spPr>
          <a:xfrm>
            <a:off x="2468995" y="4307771"/>
            <a:ext cx="1439285" cy="1439198"/>
          </a:xfrm>
          <a:prstGeom prst="rect">
            <a:avLst/>
          </a:prstGeom>
          <a:blipFill>
            <a:blip r:embed="rId3" cstate="print"/>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70A88DD1-7719-4DD7-B1A8-03EAAC368989}"/>
              </a:ext>
            </a:extLst>
          </p:cNvPr>
          <p:cNvSpPr/>
          <p:nvPr/>
        </p:nvSpPr>
        <p:spPr>
          <a:xfrm>
            <a:off x="1487084" y="5877272"/>
            <a:ext cx="1629553" cy="87255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5062291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33074-3385-44D4-A06C-C48FAAAEC8F1}"/>
              </a:ext>
            </a:extLst>
          </p:cNvPr>
          <p:cNvSpPr>
            <a:spLocks noGrp="1"/>
          </p:cNvSpPr>
          <p:nvPr>
            <p:ph type="title"/>
          </p:nvPr>
        </p:nvSpPr>
        <p:spPr/>
        <p:txBody>
          <a:bodyPr/>
          <a:lstStyle/>
          <a:p>
            <a:r>
              <a:rPr lang="en-US" altLang="zh-CN" dirty="0"/>
              <a:t>Catastrophe</a:t>
            </a:r>
            <a:endParaRPr lang="zh-CN" altLang="en-US" dirty="0"/>
          </a:p>
        </p:txBody>
      </p:sp>
      <p:sp>
        <p:nvSpPr>
          <p:cNvPr id="8" name="文本占位符 7">
            <a:extLst>
              <a:ext uri="{FF2B5EF4-FFF2-40B4-BE49-F238E27FC236}">
                <a16:creationId xmlns:a16="http://schemas.microsoft.com/office/drawing/2014/main" id="{F1C106E3-70BC-484A-A0B6-5E181ED53D08}"/>
              </a:ext>
            </a:extLst>
          </p:cNvPr>
          <p:cNvSpPr>
            <a:spLocks noGrp="1"/>
          </p:cNvSpPr>
          <p:nvPr>
            <p:ph type="body" idx="1"/>
          </p:nvPr>
        </p:nvSpPr>
        <p:spPr/>
        <p:txBody>
          <a:bodyPr/>
          <a:lstStyle/>
          <a:p>
            <a:r>
              <a:rPr lang="en-US" altLang="zh-CN" sz="2000" dirty="0"/>
              <a:t>Cross-technique transferability</a:t>
            </a:r>
          </a:p>
        </p:txBody>
      </p:sp>
      <p:sp>
        <p:nvSpPr>
          <p:cNvPr id="9" name="内容占位符 8">
            <a:extLst>
              <a:ext uri="{FF2B5EF4-FFF2-40B4-BE49-F238E27FC236}">
                <a16:creationId xmlns:a16="http://schemas.microsoft.com/office/drawing/2014/main" id="{EFDDCD6C-483B-4D92-8B55-A789A9815D6B}"/>
              </a:ext>
            </a:extLst>
          </p:cNvPr>
          <p:cNvSpPr>
            <a:spLocks noGrp="1"/>
          </p:cNvSpPr>
          <p:nvPr>
            <p:ph sz="half" idx="2"/>
          </p:nvPr>
        </p:nvSpPr>
        <p:spPr/>
        <p:txBody>
          <a:bodyPr/>
          <a:lstStyle/>
          <a:p>
            <a:endParaRPr lang="zh-CN" altLang="en-US"/>
          </a:p>
        </p:txBody>
      </p:sp>
      <p:sp>
        <p:nvSpPr>
          <p:cNvPr id="10" name="文本占位符 9">
            <a:extLst>
              <a:ext uri="{FF2B5EF4-FFF2-40B4-BE49-F238E27FC236}">
                <a16:creationId xmlns:a16="http://schemas.microsoft.com/office/drawing/2014/main" id="{3586A150-DE3A-4CB6-9367-D5A378261BA9}"/>
              </a:ext>
            </a:extLst>
          </p:cNvPr>
          <p:cNvSpPr>
            <a:spLocks noGrp="1"/>
          </p:cNvSpPr>
          <p:nvPr>
            <p:ph type="body" sz="quarter" idx="3"/>
          </p:nvPr>
        </p:nvSpPr>
        <p:spPr/>
        <p:txBody>
          <a:bodyPr/>
          <a:lstStyle/>
          <a:p>
            <a:r>
              <a:rPr lang="en-US" altLang="zh-CN" dirty="0"/>
              <a:t>Transferability Attack</a:t>
            </a:r>
          </a:p>
        </p:txBody>
      </p:sp>
      <p:sp>
        <p:nvSpPr>
          <p:cNvPr id="11" name="内容占位符 10">
            <a:extLst>
              <a:ext uri="{FF2B5EF4-FFF2-40B4-BE49-F238E27FC236}">
                <a16:creationId xmlns:a16="http://schemas.microsoft.com/office/drawing/2014/main" id="{795CB4E4-D3C4-4C76-AA4D-B0288183E957}"/>
              </a:ext>
            </a:extLst>
          </p:cNvPr>
          <p:cNvSpPr>
            <a:spLocks noGrp="1"/>
          </p:cNvSpPr>
          <p:nvPr>
            <p:ph sz="quarter" idx="4"/>
          </p:nvPr>
        </p:nvSpPr>
        <p:spPr/>
        <p:txBody>
          <a:bodyPr/>
          <a:lstStyle/>
          <a:p>
            <a:r>
              <a:rPr lang="en-US" altLang="zh-CN" dirty="0"/>
              <a:t>Target model with unknown</a:t>
            </a:r>
          </a:p>
          <a:p>
            <a:pPr lvl="1"/>
            <a:r>
              <a:rPr lang="en-US" altLang="zh-CN" dirty="0"/>
              <a:t>Weights</a:t>
            </a:r>
          </a:p>
          <a:p>
            <a:pPr lvl="1"/>
            <a:r>
              <a:rPr lang="en-US" altLang="zh-CN" dirty="0"/>
              <a:t>Machine learning algorithm</a:t>
            </a:r>
          </a:p>
          <a:p>
            <a:pPr lvl="1"/>
            <a:r>
              <a:rPr lang="en-US" altLang="zh-CN" dirty="0"/>
              <a:t>Training set</a:t>
            </a:r>
          </a:p>
          <a:p>
            <a:pPr lvl="1"/>
            <a:r>
              <a:rPr lang="en-US" altLang="zh-CN" dirty="0"/>
              <a:t>Maybe non-diﬀerentiable</a:t>
            </a:r>
          </a:p>
          <a:p>
            <a:r>
              <a:rPr lang="en-US" altLang="zh-CN" dirty="0"/>
              <a:t>Substitute model</a:t>
            </a:r>
          </a:p>
          <a:p>
            <a:pPr lvl="1"/>
            <a:r>
              <a:rPr lang="en-US" altLang="zh-CN" dirty="0"/>
              <a:t>Mimicking target model with known, diﬀerentiable function</a:t>
            </a:r>
          </a:p>
          <a:p>
            <a:pPr lvl="1"/>
            <a:endParaRPr lang="en-US" altLang="zh-CN" dirty="0"/>
          </a:p>
          <a:p>
            <a:pPr lvl="1"/>
            <a:endParaRPr lang="en-US" altLang="zh-CN" dirty="0"/>
          </a:p>
          <a:p>
            <a:endParaRPr lang="zh-CN" altLang="en-US" dirty="0"/>
          </a:p>
        </p:txBody>
      </p:sp>
      <p:sp>
        <p:nvSpPr>
          <p:cNvPr id="4" name="页脚占位符 3">
            <a:extLst>
              <a:ext uri="{FF2B5EF4-FFF2-40B4-BE49-F238E27FC236}">
                <a16:creationId xmlns:a16="http://schemas.microsoft.com/office/drawing/2014/main" id="{790BEFDF-A999-4B15-B058-7B36916678F2}"/>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E859288A-0238-4FAC-A511-417695B22583}"/>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16</a:t>
            </a:fld>
            <a:endParaRPr lang="en-US" altLang="zh-CN">
              <a:solidFill>
                <a:srgbClr val="000000"/>
              </a:solidFill>
            </a:endParaRPr>
          </a:p>
        </p:txBody>
      </p:sp>
      <p:sp>
        <p:nvSpPr>
          <p:cNvPr id="12" name="object 3">
            <a:extLst>
              <a:ext uri="{FF2B5EF4-FFF2-40B4-BE49-F238E27FC236}">
                <a16:creationId xmlns:a16="http://schemas.microsoft.com/office/drawing/2014/main" id="{F739629A-0688-4FFA-8EE9-44BB4FC1C8B1}"/>
              </a:ext>
            </a:extLst>
          </p:cNvPr>
          <p:cNvSpPr/>
          <p:nvPr/>
        </p:nvSpPr>
        <p:spPr>
          <a:xfrm>
            <a:off x="539992" y="1484784"/>
            <a:ext cx="3874603" cy="3157984"/>
          </a:xfrm>
          <a:prstGeom prst="rect">
            <a:avLst/>
          </a:prstGeom>
          <a:blipFill>
            <a:blip r:embed="rId2" cstate="print"/>
            <a:stretch>
              <a:fillRect/>
            </a:stretch>
          </a:blipFill>
        </p:spPr>
        <p:txBody>
          <a:bodyPr wrap="square" lIns="0" tIns="0" rIns="0" bIns="0" rtlCol="0"/>
          <a:lstStyle/>
          <a:p>
            <a:endParaRPr/>
          </a:p>
        </p:txBody>
      </p:sp>
      <p:sp>
        <p:nvSpPr>
          <p:cNvPr id="16" name="矩形 15">
            <a:extLst>
              <a:ext uri="{FF2B5EF4-FFF2-40B4-BE49-F238E27FC236}">
                <a16:creationId xmlns:a16="http://schemas.microsoft.com/office/drawing/2014/main" id="{E78AD051-4ACF-4F77-867C-EAFF1447A187}"/>
              </a:ext>
            </a:extLst>
          </p:cNvPr>
          <p:cNvSpPr/>
          <p:nvPr/>
        </p:nvSpPr>
        <p:spPr>
          <a:xfrm>
            <a:off x="1763688" y="4602118"/>
            <a:ext cx="1693605" cy="369332"/>
          </a:xfrm>
          <a:prstGeom prst="rect">
            <a:avLst/>
          </a:prstGeom>
        </p:spPr>
        <p:txBody>
          <a:bodyPr wrap="none">
            <a:spAutoFit/>
          </a:bodyPr>
          <a:lstStyle/>
          <a:p>
            <a:pPr marL="12700">
              <a:tabLst>
                <a:tab pos="2176780" algn="l"/>
              </a:tabLst>
            </a:pPr>
            <a:r>
              <a:rPr lang="en-US" altLang="zh-CN" spc="-15" dirty="0">
                <a:solidFill>
                  <a:prstClr val="black"/>
                </a:solidFill>
                <a:latin typeface="Euclid"/>
                <a:cs typeface="Euclid"/>
              </a:rPr>
              <a:t>(</a:t>
            </a:r>
            <a:r>
              <a:rPr lang="en-US" altLang="zh-CN" spc="-105" dirty="0" err="1">
                <a:solidFill>
                  <a:prstClr val="black"/>
                </a:solidFill>
                <a:latin typeface="Euclid"/>
                <a:cs typeface="Euclid"/>
              </a:rPr>
              <a:t>P</a:t>
            </a:r>
            <a:r>
              <a:rPr lang="en-US" altLang="zh-CN" dirty="0" err="1">
                <a:solidFill>
                  <a:prstClr val="black"/>
                </a:solidFill>
                <a:latin typeface="Euclid"/>
                <a:cs typeface="Euclid"/>
              </a:rPr>
              <a:t>a</a:t>
            </a:r>
            <a:r>
              <a:rPr lang="en-US" altLang="zh-CN" spc="100" dirty="0" err="1">
                <a:solidFill>
                  <a:prstClr val="black"/>
                </a:solidFill>
                <a:latin typeface="Euclid"/>
                <a:cs typeface="Euclid"/>
              </a:rPr>
              <a:t>p</a:t>
            </a:r>
            <a:r>
              <a:rPr lang="en-US" altLang="zh-CN" spc="-20" dirty="0" err="1">
                <a:solidFill>
                  <a:prstClr val="black"/>
                </a:solidFill>
                <a:latin typeface="Euclid"/>
                <a:cs typeface="Euclid"/>
              </a:rPr>
              <a:t>ernot</a:t>
            </a:r>
            <a:r>
              <a:rPr lang="en-US" altLang="zh-CN" dirty="0">
                <a:solidFill>
                  <a:prstClr val="black"/>
                </a:solidFill>
                <a:latin typeface="Euclid"/>
                <a:ea typeface="宋体" panose="02010600030101010101" pitchFamily="2" charset="-122"/>
                <a:cs typeface="Euclid"/>
              </a:rPr>
              <a:t> </a:t>
            </a:r>
            <a:r>
              <a:rPr lang="en-US" altLang="zh-CN" spc="-20" dirty="0">
                <a:solidFill>
                  <a:prstClr val="black"/>
                </a:solidFill>
                <a:latin typeface="Euclid"/>
                <a:cs typeface="Euclid"/>
              </a:rPr>
              <a:t>2016)</a:t>
            </a:r>
            <a:endParaRPr lang="en-US" altLang="zh-CN" dirty="0">
              <a:solidFill>
                <a:prstClr val="black"/>
              </a:solidFill>
              <a:latin typeface="Euclid"/>
              <a:cs typeface="Euclid"/>
            </a:endParaRPr>
          </a:p>
        </p:txBody>
      </p:sp>
    </p:spTree>
    <p:extLst>
      <p:ext uri="{BB962C8B-B14F-4D97-AF65-F5344CB8AC3E}">
        <p14:creationId xmlns:p14="http://schemas.microsoft.com/office/powerpoint/2010/main" val="306300012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51B8522B-3B3F-4551-83D4-3F90E4E3C7EE}"/>
              </a:ext>
            </a:extLst>
          </p:cNvPr>
          <p:cNvSpPr>
            <a:spLocks noGrp="1"/>
          </p:cNvSpPr>
          <p:nvPr>
            <p:ph type="title"/>
          </p:nvPr>
        </p:nvSpPr>
        <p:spPr/>
        <p:txBody>
          <a:bodyPr/>
          <a:lstStyle/>
          <a:p>
            <a:r>
              <a:rPr lang="en-US" altLang="zh-CN" dirty="0"/>
              <a:t>Catastrophe</a:t>
            </a:r>
            <a:endParaRPr lang="zh-CN" altLang="en-US" dirty="0"/>
          </a:p>
        </p:txBody>
      </p:sp>
      <p:sp>
        <p:nvSpPr>
          <p:cNvPr id="10" name="内容占位符 9">
            <a:extLst>
              <a:ext uri="{FF2B5EF4-FFF2-40B4-BE49-F238E27FC236}">
                <a16:creationId xmlns:a16="http://schemas.microsoft.com/office/drawing/2014/main" id="{536ACAB3-57B5-44B7-A690-51967EAF66EA}"/>
              </a:ext>
            </a:extLst>
          </p:cNvPr>
          <p:cNvSpPr>
            <a:spLocks noGrp="1"/>
          </p:cNvSpPr>
          <p:nvPr>
            <p:ph idx="1"/>
          </p:nvPr>
        </p:nvSpPr>
        <p:spPr/>
        <p:txBody>
          <a:bodyPr/>
          <a:lstStyle/>
          <a:p>
            <a:r>
              <a:rPr lang="en-US" altLang="zh-CN" b="1" dirty="0"/>
              <a:t>Cross-Training Data Transferability</a:t>
            </a:r>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r>
              <a:rPr lang="en-US" altLang="zh-CN" b="1" dirty="0"/>
              <a:t>Enhancing Transfer With Ensembles</a:t>
            </a:r>
          </a:p>
          <a:p>
            <a:endParaRPr lang="zh-CN" altLang="en-US" dirty="0"/>
          </a:p>
        </p:txBody>
      </p:sp>
      <p:sp>
        <p:nvSpPr>
          <p:cNvPr id="7" name="页脚占位符 6">
            <a:extLst>
              <a:ext uri="{FF2B5EF4-FFF2-40B4-BE49-F238E27FC236}">
                <a16:creationId xmlns:a16="http://schemas.microsoft.com/office/drawing/2014/main" id="{E886DB1B-A43F-4FF4-872A-86C595601AFB}"/>
              </a:ext>
            </a:extLst>
          </p:cNvPr>
          <p:cNvSpPr>
            <a:spLocks noGrp="1"/>
          </p:cNvSpPr>
          <p:nvPr>
            <p:ph type="ftr" sz="quarter" idx="11"/>
          </p:nvPr>
        </p:nvSpPr>
        <p:spPr/>
        <p:txBody>
          <a:bodyPr/>
          <a:lstStyle/>
          <a:p>
            <a:pPr>
              <a:defRPr/>
            </a:pPr>
            <a:endParaRPr lang="en-US" altLang="zh-CN">
              <a:solidFill>
                <a:srgbClr val="000000"/>
              </a:solidFill>
            </a:endParaRPr>
          </a:p>
        </p:txBody>
      </p:sp>
      <p:sp>
        <p:nvSpPr>
          <p:cNvPr id="8" name="灯片编号占位符 7">
            <a:extLst>
              <a:ext uri="{FF2B5EF4-FFF2-40B4-BE49-F238E27FC236}">
                <a16:creationId xmlns:a16="http://schemas.microsoft.com/office/drawing/2014/main" id="{6673C39C-D9BB-4BB5-B220-1490634799CA}"/>
              </a:ext>
            </a:extLst>
          </p:cNvPr>
          <p:cNvSpPr>
            <a:spLocks noGrp="1"/>
          </p:cNvSpPr>
          <p:nvPr>
            <p:ph type="sldNum" sz="quarter" idx="12"/>
          </p:nvPr>
        </p:nvSpPr>
        <p:spPr/>
        <p:txBody>
          <a:bodyPr/>
          <a:lstStyle/>
          <a:p>
            <a:pPr>
              <a:defRPr/>
            </a:pPr>
            <a:fld id="{14A5BC2F-9435-449B-81B7-5EDCEB1FF2F9}" type="slidenum">
              <a:rPr lang="en-US" altLang="zh-CN" smtClean="0">
                <a:solidFill>
                  <a:srgbClr val="000000"/>
                </a:solidFill>
              </a:rPr>
              <a:pPr>
                <a:defRPr/>
              </a:pPr>
              <a:t>17</a:t>
            </a:fld>
            <a:endParaRPr lang="en-US" altLang="zh-CN">
              <a:solidFill>
                <a:srgbClr val="000000"/>
              </a:solidFill>
            </a:endParaRPr>
          </a:p>
        </p:txBody>
      </p:sp>
      <p:sp>
        <p:nvSpPr>
          <p:cNvPr id="15" name="object 4">
            <a:extLst>
              <a:ext uri="{FF2B5EF4-FFF2-40B4-BE49-F238E27FC236}">
                <a16:creationId xmlns:a16="http://schemas.microsoft.com/office/drawing/2014/main" id="{F1F7EDFE-20A9-4771-94AB-4FEB411C8FE0}"/>
              </a:ext>
            </a:extLst>
          </p:cNvPr>
          <p:cNvSpPr/>
          <p:nvPr/>
        </p:nvSpPr>
        <p:spPr>
          <a:xfrm>
            <a:off x="5946116" y="1565921"/>
            <a:ext cx="2466090" cy="2434778"/>
          </a:xfrm>
          <a:prstGeom prst="rect">
            <a:avLst/>
          </a:prstGeom>
          <a:blipFill>
            <a:blip r:embed="rId2" cstate="print"/>
            <a:stretch>
              <a:fillRect/>
            </a:stretch>
          </a:blipFill>
        </p:spPr>
        <p:txBody>
          <a:bodyPr wrap="square" lIns="0" tIns="0" rIns="0" bIns="0" rtlCol="0"/>
          <a:lstStyle/>
          <a:p>
            <a:endParaRPr/>
          </a:p>
        </p:txBody>
      </p:sp>
      <p:sp>
        <p:nvSpPr>
          <p:cNvPr id="16" name="object 6">
            <a:extLst>
              <a:ext uri="{FF2B5EF4-FFF2-40B4-BE49-F238E27FC236}">
                <a16:creationId xmlns:a16="http://schemas.microsoft.com/office/drawing/2014/main" id="{D4785E63-F39D-4779-8777-0EA23CD3D7B2}"/>
              </a:ext>
            </a:extLst>
          </p:cNvPr>
          <p:cNvSpPr/>
          <p:nvPr/>
        </p:nvSpPr>
        <p:spPr>
          <a:xfrm>
            <a:off x="600944" y="1556792"/>
            <a:ext cx="2434041" cy="2418828"/>
          </a:xfrm>
          <a:prstGeom prst="rect">
            <a:avLst/>
          </a:prstGeom>
          <a:blipFill>
            <a:blip r:embed="rId3" cstate="print"/>
            <a:stretch>
              <a:fillRect/>
            </a:stretch>
          </a:blipFill>
        </p:spPr>
        <p:txBody>
          <a:bodyPr wrap="square" lIns="0" tIns="0" rIns="0" bIns="0" rtlCol="0"/>
          <a:lstStyle/>
          <a:p>
            <a:endParaRPr/>
          </a:p>
        </p:txBody>
      </p:sp>
      <p:sp>
        <p:nvSpPr>
          <p:cNvPr id="17" name="object 8">
            <a:extLst>
              <a:ext uri="{FF2B5EF4-FFF2-40B4-BE49-F238E27FC236}">
                <a16:creationId xmlns:a16="http://schemas.microsoft.com/office/drawing/2014/main" id="{05017CAD-A803-4A90-9682-9ED078188C7A}"/>
              </a:ext>
            </a:extLst>
          </p:cNvPr>
          <p:cNvSpPr/>
          <p:nvPr/>
        </p:nvSpPr>
        <p:spPr>
          <a:xfrm>
            <a:off x="3342202" y="1556792"/>
            <a:ext cx="2450071" cy="2434779"/>
          </a:xfrm>
          <a:prstGeom prst="rect">
            <a:avLst/>
          </a:prstGeom>
          <a:blipFill>
            <a:blip r:embed="rId4" cstate="print"/>
            <a:stretch>
              <a:fillRect/>
            </a:stretch>
          </a:blipFill>
        </p:spPr>
        <p:txBody>
          <a:bodyPr wrap="square" lIns="0" tIns="0" rIns="0" bIns="0" rtlCol="0"/>
          <a:lstStyle/>
          <a:p>
            <a:endParaRPr/>
          </a:p>
        </p:txBody>
      </p:sp>
      <p:sp>
        <p:nvSpPr>
          <p:cNvPr id="18" name="object 3">
            <a:extLst>
              <a:ext uri="{FF2B5EF4-FFF2-40B4-BE49-F238E27FC236}">
                <a16:creationId xmlns:a16="http://schemas.microsoft.com/office/drawing/2014/main" id="{A8B472B1-626C-4CD7-9172-421766FEC591}"/>
              </a:ext>
            </a:extLst>
          </p:cNvPr>
          <p:cNvSpPr/>
          <p:nvPr/>
        </p:nvSpPr>
        <p:spPr>
          <a:xfrm>
            <a:off x="738027" y="4676911"/>
            <a:ext cx="5208349" cy="200654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5190020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Catastrophe</a:t>
            </a:r>
            <a:endParaRPr lang="zh-CN" altLang="en-US" dirty="0"/>
          </a:p>
        </p:txBody>
      </p:sp>
      <p:sp>
        <p:nvSpPr>
          <p:cNvPr id="3" name="内容占位符 2"/>
          <p:cNvSpPr>
            <a:spLocks noGrp="1"/>
          </p:cNvSpPr>
          <p:nvPr>
            <p:ph idx="1"/>
          </p:nvPr>
        </p:nvSpPr>
        <p:spPr/>
        <p:txBody>
          <a:bodyPr/>
          <a:lstStyle/>
          <a:p>
            <a:r>
              <a:rPr lang="en-US" altLang="zh-CN" b="1" dirty="0"/>
              <a:t>One pixel attacks</a:t>
            </a:r>
            <a:endParaRPr lang="zh-CN" altLang="en-US" b="1"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18</a:t>
            </a:fld>
            <a:endParaRPr lang="en-US" altLang="zh-CN">
              <a:solidFill>
                <a:srgbClr val="000000"/>
              </a:solidFill>
            </a:endParaRPr>
          </a:p>
        </p:txBody>
      </p:sp>
      <p:sp>
        <p:nvSpPr>
          <p:cNvPr id="6" name="AutoShape 2" descr="https://image.jiqizhixin.com/uploads/editor/6e997cdd-1ef6-49e4-ab34-c4847b1cb91a/640.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s://image.jiqizhixin.com/uploads/editor/6e997cdd-1ef6-49e4-ab34-c4847b1cb91a/64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48" y="1484784"/>
            <a:ext cx="3920604" cy="3100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92472" y="4878596"/>
            <a:ext cx="4176464" cy="646331"/>
          </a:xfrm>
          <a:prstGeom prst="rect">
            <a:avLst/>
          </a:prstGeom>
        </p:spPr>
        <p:txBody>
          <a:bodyPr wrap="square">
            <a:spAutoFit/>
          </a:bodyPr>
          <a:lstStyle/>
          <a:p>
            <a:r>
              <a:rPr lang="en-US" altLang="zh-CN" sz="1200" dirty="0"/>
              <a:t>J. Su, D. V. Vargas, S. </a:t>
            </a:r>
            <a:r>
              <a:rPr lang="en-US" altLang="zh-CN" sz="1200" dirty="0" err="1"/>
              <a:t>Kouichi</a:t>
            </a:r>
            <a:r>
              <a:rPr lang="en-US" altLang="zh-CN" sz="1200" dirty="0"/>
              <a:t>, One pixel attack for fooling deep neural networks, </a:t>
            </a:r>
            <a:r>
              <a:rPr lang="en-US" altLang="zh-CN" sz="1200" dirty="0" err="1"/>
              <a:t>arXiv</a:t>
            </a:r>
            <a:r>
              <a:rPr lang="en-US" altLang="zh-CN" sz="1200" dirty="0"/>
              <a:t> preprint </a:t>
            </a:r>
            <a:r>
              <a:rPr lang="en-US" altLang="zh-CN" sz="1200" dirty="0" err="1"/>
              <a:t>arXiv:1710.08864</a:t>
            </a:r>
            <a:r>
              <a:rPr lang="en-US" altLang="zh-CN" sz="1200" dirty="0"/>
              <a:t>, 2017.</a:t>
            </a:r>
            <a:endParaRPr lang="zh-CN" altLang="en-US" sz="12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105" y="3573016"/>
            <a:ext cx="4877895" cy="2270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a:extLst>
              <a:ext uri="{FF2B5EF4-FFF2-40B4-BE49-F238E27FC236}">
                <a16:creationId xmlns:a16="http://schemas.microsoft.com/office/drawing/2014/main" id="{DE7574FC-9130-4EF3-9DA0-07A85348B0B4}"/>
              </a:ext>
            </a:extLst>
          </p:cNvPr>
          <p:cNvSpPr/>
          <p:nvPr/>
        </p:nvSpPr>
        <p:spPr>
          <a:xfrm>
            <a:off x="4822803" y="971436"/>
            <a:ext cx="3557384" cy="369332"/>
          </a:xfrm>
          <a:prstGeom prst="rect">
            <a:avLst/>
          </a:prstGeom>
        </p:spPr>
        <p:txBody>
          <a:bodyPr wrap="none">
            <a:spAutoFit/>
          </a:bodyPr>
          <a:lstStyle/>
          <a:p>
            <a:pPr marL="469900" lvl="0" indent="-469900" fontAlgn="base">
              <a:spcBef>
                <a:spcPct val="20000"/>
              </a:spcBef>
              <a:spcAft>
                <a:spcPct val="0"/>
              </a:spcAft>
              <a:buClr>
                <a:srgbClr val="C0504D"/>
              </a:buClr>
              <a:buFont typeface="Wingdings" pitchFamily="2" charset="2"/>
              <a:buChar char="o"/>
            </a:pPr>
            <a:r>
              <a:rPr lang="en-US" altLang="zh-CN" b="1" kern="0" dirty="0">
                <a:solidFill>
                  <a:prstClr val="black"/>
                </a:solidFill>
                <a:latin typeface="Times New Roman" panose="02020603050405020304" pitchFamily="18" charset="0"/>
                <a:cs typeface="Times New Roman" panose="02020603050405020304" pitchFamily="18" charset="0"/>
              </a:rPr>
              <a:t>Universal Adversarial Attack</a:t>
            </a:r>
            <a:endParaRPr lang="zh-CN" altLang="en-US" b="1" kern="0" dirty="0">
              <a:solidFill>
                <a:prstClr val="black"/>
              </a:solidFill>
              <a:latin typeface="Times New Roman" panose="02020603050405020304" pitchFamily="18" charset="0"/>
              <a:cs typeface="Times New Roman" panose="02020603050405020304" pitchFamily="18" charset="0"/>
            </a:endParaRPr>
          </a:p>
        </p:txBody>
      </p:sp>
      <p:pic>
        <p:nvPicPr>
          <p:cNvPr id="12" name="圖片 3">
            <a:extLst>
              <a:ext uri="{FF2B5EF4-FFF2-40B4-BE49-F238E27FC236}">
                <a16:creationId xmlns:a16="http://schemas.microsoft.com/office/drawing/2014/main" id="{DBEDB3EA-9BDE-4D43-9485-24FA527A19B5}"/>
              </a:ext>
            </a:extLst>
          </p:cNvPr>
          <p:cNvPicPr>
            <a:picLocks noChangeAspect="1"/>
          </p:cNvPicPr>
          <p:nvPr/>
        </p:nvPicPr>
        <p:blipFill>
          <a:blip r:embed="rId4"/>
          <a:stretch>
            <a:fillRect/>
          </a:stretch>
        </p:blipFill>
        <p:spPr bwMode="auto">
          <a:xfrm>
            <a:off x="5692392" y="1340768"/>
            <a:ext cx="2137403" cy="1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068226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0A58AA-CACC-42F3-AD4F-11B4D68E47E6}"/>
              </a:ext>
            </a:extLst>
          </p:cNvPr>
          <p:cNvSpPr>
            <a:spLocks noGrp="1"/>
          </p:cNvSpPr>
          <p:nvPr>
            <p:ph type="title"/>
          </p:nvPr>
        </p:nvSpPr>
        <p:spPr/>
        <p:txBody>
          <a:bodyPr/>
          <a:lstStyle/>
          <a:p>
            <a:r>
              <a:rPr lang="en-US" altLang="zh-CN" dirty="0"/>
              <a:t>Catastrophe</a:t>
            </a:r>
            <a:endParaRPr lang="zh-CN" altLang="en-US" dirty="0"/>
          </a:p>
        </p:txBody>
      </p:sp>
      <p:sp>
        <p:nvSpPr>
          <p:cNvPr id="3" name="内容占位符 2">
            <a:extLst>
              <a:ext uri="{FF2B5EF4-FFF2-40B4-BE49-F238E27FC236}">
                <a16:creationId xmlns:a16="http://schemas.microsoft.com/office/drawing/2014/main" id="{F7D21A72-E021-4BC7-A7CC-D20DA596F9DE}"/>
              </a:ext>
            </a:extLst>
          </p:cNvPr>
          <p:cNvSpPr>
            <a:spLocks noGrp="1"/>
          </p:cNvSpPr>
          <p:nvPr>
            <p:ph idx="1"/>
          </p:nvPr>
        </p:nvSpPr>
        <p:spPr/>
        <p:txBody>
          <a:bodyPr/>
          <a:lstStyle/>
          <a:p>
            <a:r>
              <a:rPr lang="en-US" altLang="zh-CN" b="1" dirty="0"/>
              <a:t>Physical World Attack</a:t>
            </a:r>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a:p>
            <a:endParaRPr lang="en-US" altLang="zh-CN" b="1" dirty="0"/>
          </a:p>
        </p:txBody>
      </p:sp>
      <p:sp>
        <p:nvSpPr>
          <p:cNvPr id="4" name="页脚占位符 3">
            <a:extLst>
              <a:ext uri="{FF2B5EF4-FFF2-40B4-BE49-F238E27FC236}">
                <a16:creationId xmlns:a16="http://schemas.microsoft.com/office/drawing/2014/main" id="{B30330C0-5687-4069-BD8E-6A9092E0ACDC}"/>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827E7508-8A73-43BC-875B-87D09A7161F9}"/>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19</a:t>
            </a:fld>
            <a:endParaRPr lang="en-US" altLang="zh-CN">
              <a:solidFill>
                <a:srgbClr val="000000"/>
              </a:solidFill>
            </a:endParaRPr>
          </a:p>
        </p:txBody>
      </p:sp>
      <p:sp>
        <p:nvSpPr>
          <p:cNvPr id="6" name="object 4">
            <a:extLst>
              <a:ext uri="{FF2B5EF4-FFF2-40B4-BE49-F238E27FC236}">
                <a16:creationId xmlns:a16="http://schemas.microsoft.com/office/drawing/2014/main" id="{3FD03ADA-A85F-493A-93CB-AE485D264218}"/>
              </a:ext>
            </a:extLst>
          </p:cNvPr>
          <p:cNvSpPr/>
          <p:nvPr/>
        </p:nvSpPr>
        <p:spPr>
          <a:xfrm>
            <a:off x="299939" y="1531941"/>
            <a:ext cx="4320480" cy="2160240"/>
          </a:xfrm>
          <a:prstGeom prst="rect">
            <a:avLst/>
          </a:prstGeom>
          <a:blipFill>
            <a:blip r:embed="rId2" cstate="print"/>
            <a:stretch>
              <a:fillRect/>
            </a:stretch>
          </a:blipFill>
        </p:spPr>
        <p:txBody>
          <a:bodyPr wrap="square" lIns="0" tIns="0" rIns="0" bIns="0" rtlCol="0"/>
          <a:lstStyle/>
          <a:p>
            <a:endParaRPr dirty="0"/>
          </a:p>
        </p:txBody>
      </p:sp>
      <p:sp>
        <p:nvSpPr>
          <p:cNvPr id="7" name="矩形 6">
            <a:extLst>
              <a:ext uri="{FF2B5EF4-FFF2-40B4-BE49-F238E27FC236}">
                <a16:creationId xmlns:a16="http://schemas.microsoft.com/office/drawing/2014/main" id="{E633F9EA-5CF0-44DC-9EE7-6A51B3EF4F38}"/>
              </a:ext>
            </a:extLst>
          </p:cNvPr>
          <p:cNvSpPr/>
          <p:nvPr/>
        </p:nvSpPr>
        <p:spPr>
          <a:xfrm>
            <a:off x="1444324" y="3722378"/>
            <a:ext cx="1841145" cy="369332"/>
          </a:xfrm>
          <a:prstGeom prst="rect">
            <a:avLst/>
          </a:prstGeom>
        </p:spPr>
        <p:txBody>
          <a:bodyPr wrap="none">
            <a:spAutoFit/>
          </a:bodyPr>
          <a:lstStyle/>
          <a:p>
            <a:pPr marL="12700">
              <a:lnSpc>
                <a:spcPct val="100000"/>
              </a:lnSpc>
              <a:tabLst>
                <a:tab pos="1979930" algn="l"/>
                <a:tab pos="2512060" algn="l"/>
                <a:tab pos="3146425" algn="l"/>
              </a:tabLst>
            </a:pPr>
            <a:r>
              <a:rPr lang="en-US" altLang="zh-CN" spc="-20" dirty="0">
                <a:latin typeface="Euclid"/>
                <a:cs typeface="Euclid"/>
              </a:rPr>
              <a:t>(</a:t>
            </a:r>
            <a:r>
              <a:rPr lang="en-US" altLang="zh-CN" sz="1200" dirty="0" err="1"/>
              <a:t>Kurakin</a:t>
            </a:r>
            <a:r>
              <a:rPr lang="en-US" altLang="zh-CN" sz="1200" dirty="0"/>
              <a:t> et al, 2016)</a:t>
            </a:r>
          </a:p>
        </p:txBody>
      </p:sp>
      <p:pic>
        <p:nvPicPr>
          <p:cNvPr id="16" name="圖片 7">
            <a:extLst>
              <a:ext uri="{FF2B5EF4-FFF2-40B4-BE49-F238E27FC236}">
                <a16:creationId xmlns:a16="http://schemas.microsoft.com/office/drawing/2014/main" id="{0CFC1B8D-5F67-4109-AFE6-D11C8F9B2871}"/>
              </a:ext>
            </a:extLst>
          </p:cNvPr>
          <p:cNvPicPr>
            <a:picLocks noChangeAspect="1"/>
          </p:cNvPicPr>
          <p:nvPr/>
        </p:nvPicPr>
        <p:blipFill>
          <a:blip r:embed="rId3"/>
          <a:stretch>
            <a:fillRect/>
          </a:stretch>
        </p:blipFill>
        <p:spPr>
          <a:xfrm>
            <a:off x="231037" y="4286775"/>
            <a:ext cx="3012311" cy="1786830"/>
          </a:xfrm>
          <a:prstGeom prst="rect">
            <a:avLst/>
          </a:prstGeom>
        </p:spPr>
      </p:pic>
      <p:pic>
        <p:nvPicPr>
          <p:cNvPr id="17" name="圖片 8">
            <a:extLst>
              <a:ext uri="{FF2B5EF4-FFF2-40B4-BE49-F238E27FC236}">
                <a16:creationId xmlns:a16="http://schemas.microsoft.com/office/drawing/2014/main" id="{71E9460D-3F40-4023-9C83-E967538D3CA7}"/>
              </a:ext>
            </a:extLst>
          </p:cNvPr>
          <p:cNvPicPr>
            <a:picLocks noChangeAspect="1"/>
          </p:cNvPicPr>
          <p:nvPr/>
        </p:nvPicPr>
        <p:blipFill>
          <a:blip r:embed="rId4"/>
          <a:stretch>
            <a:fillRect/>
          </a:stretch>
        </p:blipFill>
        <p:spPr>
          <a:xfrm>
            <a:off x="3258035" y="4253547"/>
            <a:ext cx="2978052" cy="1786831"/>
          </a:xfrm>
          <a:prstGeom prst="rect">
            <a:avLst/>
          </a:prstGeom>
        </p:spPr>
      </p:pic>
      <p:pic>
        <p:nvPicPr>
          <p:cNvPr id="15" name="圖片 6">
            <a:extLst>
              <a:ext uri="{FF2B5EF4-FFF2-40B4-BE49-F238E27FC236}">
                <a16:creationId xmlns:a16="http://schemas.microsoft.com/office/drawing/2014/main" id="{607B5FC5-FCC1-4DAA-A9A6-CA5B29DD856A}"/>
              </a:ext>
            </a:extLst>
          </p:cNvPr>
          <p:cNvPicPr>
            <a:picLocks noChangeAspect="1"/>
          </p:cNvPicPr>
          <p:nvPr/>
        </p:nvPicPr>
        <p:blipFill>
          <a:blip r:embed="rId5"/>
          <a:stretch>
            <a:fillRect/>
          </a:stretch>
        </p:blipFill>
        <p:spPr>
          <a:xfrm>
            <a:off x="1921719" y="5224325"/>
            <a:ext cx="2531806" cy="1257132"/>
          </a:xfrm>
          <a:prstGeom prst="rect">
            <a:avLst/>
          </a:prstGeom>
        </p:spPr>
      </p:pic>
      <p:pic>
        <p:nvPicPr>
          <p:cNvPr id="18" name="圖片 3">
            <a:extLst>
              <a:ext uri="{FF2B5EF4-FFF2-40B4-BE49-F238E27FC236}">
                <a16:creationId xmlns:a16="http://schemas.microsoft.com/office/drawing/2014/main" id="{AE9F2A8D-46E7-4CE0-896E-72B755A25206}"/>
              </a:ext>
            </a:extLst>
          </p:cNvPr>
          <p:cNvPicPr>
            <a:picLocks noChangeAspect="1"/>
          </p:cNvPicPr>
          <p:nvPr/>
        </p:nvPicPr>
        <p:blipFill>
          <a:blip r:embed="rId6"/>
          <a:stretch>
            <a:fillRect/>
          </a:stretch>
        </p:blipFill>
        <p:spPr>
          <a:xfrm>
            <a:off x="4620419" y="817622"/>
            <a:ext cx="4501165" cy="3217682"/>
          </a:xfrm>
          <a:prstGeom prst="rect">
            <a:avLst/>
          </a:prstGeom>
        </p:spPr>
      </p:pic>
      <p:sp>
        <p:nvSpPr>
          <p:cNvPr id="21" name="矩形 20">
            <a:extLst>
              <a:ext uri="{FF2B5EF4-FFF2-40B4-BE49-F238E27FC236}">
                <a16:creationId xmlns:a16="http://schemas.microsoft.com/office/drawing/2014/main" id="{B056106E-9D6B-42CB-A1AC-0EB7F104A460}"/>
              </a:ext>
            </a:extLst>
          </p:cNvPr>
          <p:cNvSpPr/>
          <p:nvPr/>
        </p:nvSpPr>
        <p:spPr>
          <a:xfrm>
            <a:off x="4797674" y="3964042"/>
            <a:ext cx="2819298" cy="276999"/>
          </a:xfrm>
          <a:prstGeom prst="rect">
            <a:avLst/>
          </a:prstGeom>
        </p:spPr>
        <p:txBody>
          <a:bodyPr wrap="none">
            <a:spAutoFit/>
          </a:bodyPr>
          <a:lstStyle/>
          <a:p>
            <a:r>
              <a:rPr lang="zh-TW" altLang="en-US" sz="1200" dirty="0"/>
              <a:t>https://arxiv.org/abs/1707.08945</a:t>
            </a:r>
          </a:p>
        </p:txBody>
      </p:sp>
      <p:sp>
        <p:nvSpPr>
          <p:cNvPr id="23" name="矩形 22">
            <a:extLst>
              <a:ext uri="{FF2B5EF4-FFF2-40B4-BE49-F238E27FC236}">
                <a16:creationId xmlns:a16="http://schemas.microsoft.com/office/drawing/2014/main" id="{D0FD59F9-9F40-4AAD-B796-FF7A21163B79}"/>
              </a:ext>
            </a:extLst>
          </p:cNvPr>
          <p:cNvSpPr/>
          <p:nvPr/>
        </p:nvSpPr>
        <p:spPr>
          <a:xfrm>
            <a:off x="244977" y="6470316"/>
            <a:ext cx="5991110" cy="276999"/>
          </a:xfrm>
          <a:prstGeom prst="rect">
            <a:avLst/>
          </a:prstGeom>
        </p:spPr>
        <p:txBody>
          <a:bodyPr wrap="square">
            <a:spAutoFit/>
          </a:bodyPr>
          <a:lstStyle/>
          <a:p>
            <a:r>
              <a:rPr lang="en-US" altLang="zh-CN" sz="1200" dirty="0"/>
              <a:t>https://www.cs.cmu.edu/~sbhagava/papers/face-rec-ccs16.pdf</a:t>
            </a:r>
          </a:p>
        </p:txBody>
      </p:sp>
    </p:spTree>
    <p:extLst>
      <p:ext uri="{BB962C8B-B14F-4D97-AF65-F5344CB8AC3E}">
        <p14:creationId xmlns:p14="http://schemas.microsoft.com/office/powerpoint/2010/main" val="35142693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582C3E-93C6-4706-A361-E979735A1CD9}"/>
              </a:ext>
            </a:extLst>
          </p:cNvPr>
          <p:cNvSpPr>
            <a:spLocks noGrp="1"/>
          </p:cNvSpPr>
          <p:nvPr>
            <p:ph type="title"/>
          </p:nvPr>
        </p:nvSpPr>
        <p:spPr/>
        <p:txBody>
          <a:bodyPr/>
          <a:lstStyle/>
          <a:p>
            <a:r>
              <a:rPr lang="en-US" altLang="zh-CN" dirty="0"/>
              <a:t>Two Clouds over the Modern AI</a:t>
            </a:r>
            <a:endParaRPr lang="zh-CN" altLang="en-US" dirty="0"/>
          </a:p>
        </p:txBody>
      </p:sp>
      <p:sp>
        <p:nvSpPr>
          <p:cNvPr id="3" name="内容占位符 2">
            <a:extLst>
              <a:ext uri="{FF2B5EF4-FFF2-40B4-BE49-F238E27FC236}">
                <a16:creationId xmlns:a16="http://schemas.microsoft.com/office/drawing/2014/main" id="{FFB29273-2C5C-44CC-9FC8-DD059AE53E17}"/>
              </a:ext>
            </a:extLst>
          </p:cNvPr>
          <p:cNvSpPr>
            <a:spLocks noGrp="1"/>
          </p:cNvSpPr>
          <p:nvPr>
            <p:ph idx="1"/>
          </p:nvPr>
        </p:nvSpPr>
        <p:spPr/>
        <p:txBody>
          <a:bodyPr/>
          <a:lstStyle/>
          <a:p>
            <a:r>
              <a:rPr lang="en-US" altLang="zh-CN" dirty="0"/>
              <a:t>On Friday, April 27, 1900, the British physicist Lord Kelvin gave a speech entitled "</a:t>
            </a:r>
            <a:r>
              <a:rPr lang="en-US" altLang="zh-CN" i="1" dirty="0"/>
              <a:t>Nineteenth-Century Clouds over the Dynamical Theory of Heat and Light</a:t>
            </a:r>
            <a:r>
              <a:rPr lang="en-US" altLang="zh-CN" dirty="0"/>
              <a:t>," which began: “</a:t>
            </a:r>
            <a:r>
              <a:rPr lang="en-US" altLang="zh-CN" i="1" dirty="0"/>
              <a:t>The beauty and clearness of the dynamical theory, which asserts heat and light to be modes of motion, is at present obscured by two clouds.”</a:t>
            </a:r>
            <a:endParaRPr lang="zh-CN" altLang="en-US" i="1" dirty="0"/>
          </a:p>
        </p:txBody>
      </p:sp>
      <p:sp>
        <p:nvSpPr>
          <p:cNvPr id="4" name="页脚占位符 3">
            <a:extLst>
              <a:ext uri="{FF2B5EF4-FFF2-40B4-BE49-F238E27FC236}">
                <a16:creationId xmlns:a16="http://schemas.microsoft.com/office/drawing/2014/main" id="{62702923-58D7-4268-AABA-CB3D171141F5}"/>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BFC7E4C3-0729-43E9-B55A-D6FAACB3172F}"/>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2</a:t>
            </a:fld>
            <a:endParaRPr lang="en-US" altLang="zh-CN">
              <a:solidFill>
                <a:srgbClr val="000000"/>
              </a:solidFill>
            </a:endParaRPr>
          </a:p>
        </p:txBody>
      </p:sp>
      <p:pic>
        <p:nvPicPr>
          <p:cNvPr id="7" name="图片 6">
            <a:extLst>
              <a:ext uri="{FF2B5EF4-FFF2-40B4-BE49-F238E27FC236}">
                <a16:creationId xmlns:a16="http://schemas.microsoft.com/office/drawing/2014/main" id="{55DC8F18-E8DD-408B-B617-833B6CDC5637}"/>
              </a:ext>
            </a:extLst>
          </p:cNvPr>
          <p:cNvPicPr>
            <a:picLocks noChangeAspect="1"/>
          </p:cNvPicPr>
          <p:nvPr/>
        </p:nvPicPr>
        <p:blipFill>
          <a:blip r:embed="rId2"/>
          <a:stretch>
            <a:fillRect/>
          </a:stretch>
        </p:blipFill>
        <p:spPr>
          <a:xfrm>
            <a:off x="631404" y="2852936"/>
            <a:ext cx="4881736" cy="3254491"/>
          </a:xfrm>
          <a:prstGeom prst="rect">
            <a:avLst/>
          </a:prstGeom>
        </p:spPr>
      </p:pic>
      <p:sp>
        <p:nvSpPr>
          <p:cNvPr id="9" name="矩形 8">
            <a:extLst>
              <a:ext uri="{FF2B5EF4-FFF2-40B4-BE49-F238E27FC236}">
                <a16:creationId xmlns:a16="http://schemas.microsoft.com/office/drawing/2014/main" id="{E9FC31B1-0936-40F5-9ACA-D94EAC686739}"/>
              </a:ext>
            </a:extLst>
          </p:cNvPr>
          <p:cNvSpPr/>
          <p:nvPr/>
        </p:nvSpPr>
        <p:spPr>
          <a:xfrm>
            <a:off x="5868144" y="3755692"/>
            <a:ext cx="2929797" cy="1015663"/>
          </a:xfrm>
          <a:prstGeom prst="rect">
            <a:avLst/>
          </a:prstGeom>
        </p:spPr>
        <p:txBody>
          <a:bodyPr wrap="square">
            <a:spAutoFit/>
          </a:bodyPr>
          <a:lstStyle/>
          <a:p>
            <a:r>
              <a:rPr lang="en-US" altLang="zh-CN" sz="2000" b="1" i="1" dirty="0">
                <a:solidFill>
                  <a:srgbClr val="C00000"/>
                </a:solidFill>
                <a:latin typeface="Times New Roman" pitchFamily="18" charset="0"/>
                <a:cs typeface="Times New Roman" pitchFamily="18" charset="0"/>
              </a:rPr>
              <a:t>Today, there are also two clouds over the ML based AI.</a:t>
            </a:r>
            <a:endParaRPr lang="zh-CN" altLang="en-US" sz="2000" b="1" i="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82930437"/>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44C7E-A2D7-47E1-A937-8AE2A0DA4FBD}"/>
              </a:ext>
            </a:extLst>
          </p:cNvPr>
          <p:cNvSpPr>
            <a:spLocks noGrp="1"/>
          </p:cNvSpPr>
          <p:nvPr>
            <p:ph type="title"/>
          </p:nvPr>
        </p:nvSpPr>
        <p:spPr/>
        <p:txBody>
          <a:bodyPr/>
          <a:lstStyle/>
          <a:p>
            <a:r>
              <a:rPr lang="en-US" altLang="zh-CN" dirty="0"/>
              <a:t>Adversarial Attacks on RL</a:t>
            </a:r>
            <a:endParaRPr lang="zh-CN" altLang="en-US" dirty="0"/>
          </a:p>
        </p:txBody>
      </p:sp>
      <p:sp>
        <p:nvSpPr>
          <p:cNvPr id="3" name="内容占位符 2">
            <a:extLst>
              <a:ext uri="{FF2B5EF4-FFF2-40B4-BE49-F238E27FC236}">
                <a16:creationId xmlns:a16="http://schemas.microsoft.com/office/drawing/2014/main" id="{BAF43BE2-3474-4F50-898D-72CDFC3ABA19}"/>
              </a:ext>
            </a:extLst>
          </p:cNvPr>
          <p:cNvSpPr>
            <a:spLocks noGrp="1"/>
          </p:cNvSpPr>
          <p:nvPr>
            <p:ph idx="1"/>
          </p:nvPr>
        </p:nvSpPr>
        <p:spPr/>
        <p:txBody>
          <a:bodyPr/>
          <a:lstStyle/>
          <a:p>
            <a:r>
              <a:rPr lang="en-US" altLang="zh-CN" dirty="0"/>
              <a:t>widely-used RL algorithms, such as DQN, TRPO, and A3C, are vulnerable to adversarial inputs.</a:t>
            </a:r>
            <a:endParaRPr lang="zh-CN" altLang="en-US" dirty="0"/>
          </a:p>
        </p:txBody>
      </p:sp>
      <p:sp>
        <p:nvSpPr>
          <p:cNvPr id="4" name="页脚占位符 3">
            <a:extLst>
              <a:ext uri="{FF2B5EF4-FFF2-40B4-BE49-F238E27FC236}">
                <a16:creationId xmlns:a16="http://schemas.microsoft.com/office/drawing/2014/main" id="{6E3E4AE8-17B1-4B73-95FD-E6500D096383}"/>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1E30C4C3-038D-435B-8EDE-7D99A03480B1}"/>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20</a:t>
            </a:fld>
            <a:endParaRPr lang="en-US" altLang="zh-CN">
              <a:solidFill>
                <a:srgbClr val="000000"/>
              </a:solidFill>
            </a:endParaRPr>
          </a:p>
        </p:txBody>
      </p:sp>
      <p:pic>
        <p:nvPicPr>
          <p:cNvPr id="1026" name="Picture 2" descr="http://img.mp.itc.cn/upload/20170218/0cd9f90f17a1470f81eb5f35a239beef.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04864"/>
            <a:ext cx="6773694"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018241"/>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859951-DEBC-412A-9813-382B761455E7}"/>
              </a:ext>
            </a:extLst>
          </p:cNvPr>
          <p:cNvSpPr>
            <a:spLocks noGrp="1"/>
          </p:cNvSpPr>
          <p:nvPr>
            <p:ph type="title"/>
          </p:nvPr>
        </p:nvSpPr>
        <p:spPr/>
        <p:txBody>
          <a:bodyPr/>
          <a:lstStyle/>
          <a:p>
            <a:r>
              <a:rPr lang="en-US" altLang="zh-TW" dirty="0"/>
              <a:t>Adversarial Reprogramming </a:t>
            </a:r>
            <a:endParaRPr lang="zh-TW" altLang="en-US" dirty="0"/>
          </a:p>
        </p:txBody>
      </p:sp>
      <p:sp>
        <p:nvSpPr>
          <p:cNvPr id="3" name="內容版面配置區 2">
            <a:extLst>
              <a:ext uri="{FF2B5EF4-FFF2-40B4-BE49-F238E27FC236}">
                <a16:creationId xmlns:a16="http://schemas.microsoft.com/office/drawing/2014/main" id="{C3793459-F811-4F4A-A7AD-5A60D7F3F039}"/>
              </a:ext>
            </a:extLst>
          </p:cNvPr>
          <p:cNvSpPr>
            <a:spLocks noGrp="1"/>
          </p:cNvSpPr>
          <p:nvPr>
            <p:ph idx="1"/>
          </p:nvPr>
        </p:nvSpPr>
        <p:spPr/>
        <p:txBody>
          <a:bodyPr>
            <a:normAutofit/>
          </a:bodyPr>
          <a:lstStyle/>
          <a:p>
            <a:r>
              <a:rPr lang="en-US" altLang="zh-TW" i="1" dirty="0">
                <a:solidFill>
                  <a:srgbClr val="2C3A4A"/>
                </a:solidFill>
                <a:latin typeface="Noto Sans"/>
              </a:rPr>
              <a:t>“</a:t>
            </a:r>
            <a:r>
              <a:rPr lang="en-US" altLang="zh-TW" dirty="0"/>
              <a:t>Adversarial Reprogramming of Neural Networks</a:t>
            </a:r>
            <a:r>
              <a:rPr lang="en-US" altLang="zh-TW" i="1" dirty="0">
                <a:solidFill>
                  <a:srgbClr val="2C3A4A"/>
                </a:solidFill>
                <a:latin typeface="Noto Sans"/>
              </a:rPr>
              <a:t>”, ICLR, 2019</a:t>
            </a:r>
            <a:endParaRPr lang="zh-TW" altLang="en-US" dirty="0"/>
          </a:p>
        </p:txBody>
      </p:sp>
      <p:pic>
        <p:nvPicPr>
          <p:cNvPr id="5" name="圖片 4">
            <a:extLst>
              <a:ext uri="{FF2B5EF4-FFF2-40B4-BE49-F238E27FC236}">
                <a16:creationId xmlns:a16="http://schemas.microsoft.com/office/drawing/2014/main" id="{82CF9652-6D6E-4604-B838-4FA6B720C38D}"/>
              </a:ext>
            </a:extLst>
          </p:cNvPr>
          <p:cNvPicPr>
            <a:picLocks noChangeAspect="1"/>
          </p:cNvPicPr>
          <p:nvPr/>
        </p:nvPicPr>
        <p:blipFill>
          <a:blip r:embed="rId3"/>
          <a:stretch>
            <a:fillRect/>
          </a:stretch>
        </p:blipFill>
        <p:spPr>
          <a:xfrm>
            <a:off x="0" y="1690689"/>
            <a:ext cx="9144000" cy="4319558"/>
          </a:xfrm>
          <a:prstGeom prst="rect">
            <a:avLst/>
          </a:prstGeom>
        </p:spPr>
      </p:pic>
      <p:sp>
        <p:nvSpPr>
          <p:cNvPr id="6" name="矩形 5">
            <a:extLst>
              <a:ext uri="{FF2B5EF4-FFF2-40B4-BE49-F238E27FC236}">
                <a16:creationId xmlns:a16="http://schemas.microsoft.com/office/drawing/2014/main" id="{32D81E69-6D30-47FD-9254-E8BA84FC90FB}"/>
              </a:ext>
            </a:extLst>
          </p:cNvPr>
          <p:cNvSpPr/>
          <p:nvPr/>
        </p:nvSpPr>
        <p:spPr>
          <a:xfrm>
            <a:off x="395536" y="6530860"/>
            <a:ext cx="7058025" cy="276999"/>
          </a:xfrm>
          <a:prstGeom prst="rect">
            <a:avLst/>
          </a:prstGeom>
        </p:spPr>
        <p:txBody>
          <a:bodyPr wrap="square">
            <a:spAutoFit/>
          </a:bodyPr>
          <a:lstStyle/>
          <a:p>
            <a:r>
              <a:rPr lang="en-US" altLang="zh-TW" sz="1200" dirty="0"/>
              <a:t>https://arxiv.org/abs/1806.11146 </a:t>
            </a:r>
            <a:endParaRPr lang="zh-TW" altLang="en-US" sz="1200" dirty="0"/>
          </a:p>
        </p:txBody>
      </p:sp>
    </p:spTree>
    <p:extLst>
      <p:ext uri="{BB962C8B-B14F-4D97-AF65-F5344CB8AC3E}">
        <p14:creationId xmlns:p14="http://schemas.microsoft.com/office/powerpoint/2010/main" val="11844805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Adversarial transformation networks</a:t>
            </a:r>
            <a:endParaRPr lang="zh-CN" altLang="en-US" dirty="0"/>
          </a:p>
        </p:txBody>
      </p:sp>
      <p:sp>
        <p:nvSpPr>
          <p:cNvPr id="3" name="内容占位符 2"/>
          <p:cNvSpPr>
            <a:spLocks noGrp="1"/>
          </p:cNvSpPr>
          <p:nvPr>
            <p:ph idx="1"/>
          </p:nvPr>
        </p:nvSpPr>
        <p:spPr/>
        <p:txBody>
          <a:bodyPr/>
          <a:lstStyle/>
          <a:p>
            <a:r>
              <a:rPr lang="en-US" altLang="zh-CN" dirty="0"/>
              <a:t>Learning to Generate Adversarial Examples</a:t>
            </a:r>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22</a:t>
            </a:fld>
            <a:endParaRPr lang="en-US" altLang="zh-CN">
              <a:solidFill>
                <a:srgbClr val="000000"/>
              </a:solidFill>
            </a:endParaRPr>
          </a:p>
        </p:txBody>
      </p:sp>
      <p:sp>
        <p:nvSpPr>
          <p:cNvPr id="7" name="矩形 6"/>
          <p:cNvSpPr/>
          <p:nvPr/>
        </p:nvSpPr>
        <p:spPr>
          <a:xfrm>
            <a:off x="539552" y="6567785"/>
            <a:ext cx="2819298" cy="276999"/>
          </a:xfrm>
          <a:prstGeom prst="rect">
            <a:avLst/>
          </a:prstGeom>
        </p:spPr>
        <p:txBody>
          <a:bodyPr wrap="none">
            <a:spAutoFit/>
          </a:bodyPr>
          <a:lstStyle/>
          <a:p>
            <a:r>
              <a:rPr lang="en-US" altLang="zh-CN" sz="1200" dirty="0"/>
              <a:t>https://</a:t>
            </a:r>
            <a:r>
              <a:rPr lang="en-US" altLang="zh-CN" sz="1200" dirty="0" err="1"/>
              <a:t>arxiv.org</a:t>
            </a:r>
            <a:r>
              <a:rPr lang="en-US" altLang="zh-CN" sz="1200" dirty="0"/>
              <a:t>/abs/1703.09387</a:t>
            </a:r>
            <a:endParaRPr lang="zh-CN" altLang="en-US" sz="12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268760"/>
            <a:ext cx="3263103" cy="3029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809844"/>
            <a:ext cx="6831111" cy="2744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84161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23</a:t>
            </a:fld>
            <a:endParaRPr lang="en-US" altLang="zh-CN">
              <a:solidFill>
                <a:srgbClr val="000000"/>
              </a:solidFill>
            </a:endParaRPr>
          </a:p>
        </p:txBody>
      </p:sp>
      <p:pic>
        <p:nvPicPr>
          <p:cNvPr id="6" name="Picture 2" descr="http://img.wandouip.com/crawler/article/201956/04d11dbc344384795019263bb51d10a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5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60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BC302-BF59-48B5-8E07-9D7C6CCC0545}"/>
              </a:ext>
            </a:extLst>
          </p:cNvPr>
          <p:cNvSpPr>
            <a:spLocks noGrp="1"/>
          </p:cNvSpPr>
          <p:nvPr>
            <p:ph type="title"/>
          </p:nvPr>
        </p:nvSpPr>
        <p:spPr/>
        <p:txBody>
          <a:bodyPr/>
          <a:lstStyle/>
          <a:p>
            <a:r>
              <a:rPr lang="en-US" altLang="zh-CN" dirty="0"/>
              <a:t>Clever Hans</a:t>
            </a:r>
            <a:endParaRPr lang="zh-CN" altLang="en-US" dirty="0"/>
          </a:p>
        </p:txBody>
      </p:sp>
      <p:sp>
        <p:nvSpPr>
          <p:cNvPr id="4" name="页脚占位符 3">
            <a:extLst>
              <a:ext uri="{FF2B5EF4-FFF2-40B4-BE49-F238E27FC236}">
                <a16:creationId xmlns:a16="http://schemas.microsoft.com/office/drawing/2014/main" id="{8D607C61-4AF7-478A-AD5D-A371935B76D1}"/>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70D9AF52-C81F-4628-BBC2-29D46F77A1E5}"/>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24</a:t>
            </a:fld>
            <a:endParaRPr lang="en-US" altLang="zh-CN">
              <a:solidFill>
                <a:srgbClr val="000000"/>
              </a:solidFill>
            </a:endParaRPr>
          </a:p>
        </p:txBody>
      </p:sp>
      <p:sp>
        <p:nvSpPr>
          <p:cNvPr id="8" name="object 3">
            <a:extLst>
              <a:ext uri="{FF2B5EF4-FFF2-40B4-BE49-F238E27FC236}">
                <a16:creationId xmlns:a16="http://schemas.microsoft.com/office/drawing/2014/main" id="{93EF0567-A5E6-4A11-B9CE-CE8F5BDA70EA}"/>
              </a:ext>
            </a:extLst>
          </p:cNvPr>
          <p:cNvSpPr/>
          <p:nvPr/>
        </p:nvSpPr>
        <p:spPr>
          <a:xfrm>
            <a:off x="1161258" y="1564142"/>
            <a:ext cx="6536692" cy="4393514"/>
          </a:xfrm>
          <a:prstGeom prst="rect">
            <a:avLst/>
          </a:prstGeom>
          <a:blipFill>
            <a:blip r:embed="rId2" cstate="print"/>
            <a:stretch>
              <a:fillRect/>
            </a:stretch>
          </a:blipFill>
        </p:spPr>
        <p:txBody>
          <a:bodyPr wrap="square" lIns="0" tIns="0" rIns="0" bIns="0" rtlCol="0"/>
          <a:lstStyle/>
          <a:p>
            <a:endParaRPr/>
          </a:p>
        </p:txBody>
      </p:sp>
      <p:sp>
        <p:nvSpPr>
          <p:cNvPr id="11" name="矩形 10">
            <a:extLst>
              <a:ext uri="{FF2B5EF4-FFF2-40B4-BE49-F238E27FC236}">
                <a16:creationId xmlns:a16="http://schemas.microsoft.com/office/drawing/2014/main" id="{233C483D-D22D-4230-A4AC-30D3CADC6FAD}"/>
              </a:ext>
            </a:extLst>
          </p:cNvPr>
          <p:cNvSpPr/>
          <p:nvPr/>
        </p:nvSpPr>
        <p:spPr>
          <a:xfrm>
            <a:off x="987636" y="6167715"/>
            <a:ext cx="4572000" cy="276999"/>
          </a:xfrm>
          <a:prstGeom prst="rect">
            <a:avLst/>
          </a:prstGeom>
        </p:spPr>
        <p:txBody>
          <a:bodyPr>
            <a:spAutoFit/>
          </a:bodyPr>
          <a:lstStyle/>
          <a:p>
            <a:r>
              <a:rPr lang="en-US" altLang="zh-CN" sz="1200" dirty="0"/>
              <a:t>https://en.wikipedia.org/wiki/Clever_Hans</a:t>
            </a:r>
            <a:endParaRPr lang="zh-CN" altLang="en-US" sz="1200" dirty="0"/>
          </a:p>
        </p:txBody>
      </p:sp>
      <p:sp>
        <p:nvSpPr>
          <p:cNvPr id="12" name="矩形 11">
            <a:extLst>
              <a:ext uri="{FF2B5EF4-FFF2-40B4-BE49-F238E27FC236}">
                <a16:creationId xmlns:a16="http://schemas.microsoft.com/office/drawing/2014/main" id="{29FD22D5-4807-4A0D-923D-C0BE1CE8494E}"/>
              </a:ext>
            </a:extLst>
          </p:cNvPr>
          <p:cNvSpPr/>
          <p:nvPr/>
        </p:nvSpPr>
        <p:spPr>
          <a:xfrm>
            <a:off x="643146" y="1059628"/>
            <a:ext cx="3441968" cy="369332"/>
          </a:xfrm>
          <a:prstGeom prst="rect">
            <a:avLst/>
          </a:prstGeom>
        </p:spPr>
        <p:txBody>
          <a:bodyPr wrap="none">
            <a:spAutoFit/>
          </a:bodyPr>
          <a:lstStyle/>
          <a:p>
            <a:r>
              <a:rPr lang="en-US" altLang="zh-CN" dirty="0">
                <a:solidFill>
                  <a:srgbClr val="222222"/>
                </a:solidFill>
                <a:latin typeface="Arial" panose="020B0604020202020204" pitchFamily="34" charset="0"/>
              </a:rPr>
              <a:t>Clever Hans performing in 1904</a:t>
            </a:r>
            <a:endParaRPr lang="zh-CN" altLang="en-US" dirty="0"/>
          </a:p>
        </p:txBody>
      </p:sp>
    </p:spTree>
    <p:extLst>
      <p:ext uri="{BB962C8B-B14F-4D97-AF65-F5344CB8AC3E}">
        <p14:creationId xmlns:p14="http://schemas.microsoft.com/office/powerpoint/2010/main" val="3101842135"/>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F3767-67C5-4264-87E0-8B222552F753}"/>
              </a:ext>
            </a:extLst>
          </p:cNvPr>
          <p:cNvSpPr>
            <a:spLocks noGrp="1"/>
          </p:cNvSpPr>
          <p:nvPr>
            <p:ph type="title"/>
          </p:nvPr>
        </p:nvSpPr>
        <p:spPr/>
        <p:txBody>
          <a:bodyPr/>
          <a:lstStyle/>
          <a:p>
            <a:r>
              <a:rPr lang="en-US" altLang="zh-CN" dirty="0"/>
              <a:t>Adversarial Training</a:t>
            </a:r>
            <a:endParaRPr lang="zh-CN" altLang="en-US" dirty="0"/>
          </a:p>
        </p:txBody>
      </p:sp>
      <p:sp>
        <p:nvSpPr>
          <p:cNvPr id="3" name="内容占位符 2">
            <a:extLst>
              <a:ext uri="{FF2B5EF4-FFF2-40B4-BE49-F238E27FC236}">
                <a16:creationId xmlns:a16="http://schemas.microsoft.com/office/drawing/2014/main" id="{8002C0EA-8928-4610-A609-6D9E02FF09FF}"/>
              </a:ext>
            </a:extLst>
          </p:cNvPr>
          <p:cNvSpPr>
            <a:spLocks noGrp="1"/>
          </p:cNvSpPr>
          <p:nvPr>
            <p:ph idx="1"/>
          </p:nvPr>
        </p:nvSpPr>
        <p:spPr/>
        <p:txBody>
          <a:bodyPr/>
          <a:lstStyle/>
          <a:p>
            <a:r>
              <a:rPr lang="en-US" altLang="zh-CN" dirty="0"/>
              <a:t>Adversarial Examples in the Human Brain</a:t>
            </a:r>
            <a:endParaRPr lang="zh-CN" altLang="en-US" dirty="0"/>
          </a:p>
        </p:txBody>
      </p:sp>
      <p:sp>
        <p:nvSpPr>
          <p:cNvPr id="4" name="页脚占位符 3">
            <a:extLst>
              <a:ext uri="{FF2B5EF4-FFF2-40B4-BE49-F238E27FC236}">
                <a16:creationId xmlns:a16="http://schemas.microsoft.com/office/drawing/2014/main" id="{93C07C44-64D4-4AA1-971A-675B143FDC94}"/>
              </a:ext>
            </a:extLst>
          </p:cNvPr>
          <p:cNvSpPr>
            <a:spLocks noGrp="1"/>
          </p:cNvSpPr>
          <p:nvPr>
            <p:ph type="ftr" sz="quarter" idx="11"/>
          </p:nvPr>
        </p:nvSpPr>
        <p:spPr/>
        <p:txBody>
          <a:bodyPr/>
          <a:lstStyle/>
          <a:p>
            <a:pPr>
              <a:defRPr/>
            </a:pPr>
            <a:endParaRPr lang="en-US" altLang="zh-CN" dirty="0">
              <a:solidFill>
                <a:srgbClr val="000000"/>
              </a:solidFill>
            </a:endParaRPr>
          </a:p>
        </p:txBody>
      </p:sp>
      <p:sp>
        <p:nvSpPr>
          <p:cNvPr id="5" name="灯片编号占位符 4">
            <a:extLst>
              <a:ext uri="{FF2B5EF4-FFF2-40B4-BE49-F238E27FC236}">
                <a16:creationId xmlns:a16="http://schemas.microsoft.com/office/drawing/2014/main" id="{BF534F79-4EAA-42D4-B878-9691C9C76476}"/>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25</a:t>
            </a:fld>
            <a:endParaRPr lang="en-US" altLang="zh-CN">
              <a:solidFill>
                <a:srgbClr val="000000"/>
              </a:solidFill>
            </a:endParaRPr>
          </a:p>
        </p:txBody>
      </p:sp>
      <p:sp>
        <p:nvSpPr>
          <p:cNvPr id="6" name="object 3">
            <a:extLst>
              <a:ext uri="{FF2B5EF4-FFF2-40B4-BE49-F238E27FC236}">
                <a16:creationId xmlns:a16="http://schemas.microsoft.com/office/drawing/2014/main" id="{C6A6AF39-B1B7-4F15-9110-0F54529A87F3}"/>
              </a:ext>
            </a:extLst>
          </p:cNvPr>
          <p:cNvSpPr/>
          <p:nvPr/>
        </p:nvSpPr>
        <p:spPr>
          <a:xfrm>
            <a:off x="2195736" y="1412776"/>
            <a:ext cx="4752528" cy="4752528"/>
          </a:xfrm>
          <a:prstGeom prst="rect">
            <a:avLst/>
          </a:prstGeom>
          <a:blipFill>
            <a:blip r:embed="rId2" cstate="print"/>
            <a:stretch>
              <a:fillRect/>
            </a:stretch>
          </a:blipFill>
        </p:spPr>
        <p:txBody>
          <a:bodyPr wrap="square" lIns="0" tIns="0" rIns="0" bIns="0" rtlCol="0"/>
          <a:lstStyle/>
          <a:p>
            <a:endParaRPr/>
          </a:p>
        </p:txBody>
      </p:sp>
      <p:sp>
        <p:nvSpPr>
          <p:cNvPr id="8" name="矩形 7">
            <a:extLst>
              <a:ext uri="{FF2B5EF4-FFF2-40B4-BE49-F238E27FC236}">
                <a16:creationId xmlns:a16="http://schemas.microsoft.com/office/drawing/2014/main" id="{4B468410-806C-4AEA-BF88-D3890406F19A}"/>
              </a:ext>
            </a:extLst>
          </p:cNvPr>
          <p:cNvSpPr/>
          <p:nvPr/>
        </p:nvSpPr>
        <p:spPr>
          <a:xfrm>
            <a:off x="3438452" y="6137423"/>
            <a:ext cx="2267095" cy="276999"/>
          </a:xfrm>
          <a:prstGeom prst="rect">
            <a:avLst/>
          </a:prstGeom>
        </p:spPr>
        <p:txBody>
          <a:bodyPr wrap="none">
            <a:spAutoFit/>
          </a:bodyPr>
          <a:lstStyle/>
          <a:p>
            <a:pPr marL="12700">
              <a:lnSpc>
                <a:spcPct val="100000"/>
              </a:lnSpc>
              <a:tabLst>
                <a:tab pos="1515745" algn="l"/>
                <a:tab pos="2404110" algn="l"/>
                <a:tab pos="4262120" algn="l"/>
              </a:tabLst>
            </a:pPr>
            <a:r>
              <a:rPr lang="en-US" altLang="zh-CN" sz="1200" dirty="0"/>
              <a:t>(Pinna and Gregory, 2002)</a:t>
            </a:r>
          </a:p>
        </p:txBody>
      </p:sp>
    </p:spTree>
    <p:extLst>
      <p:ext uri="{BB962C8B-B14F-4D97-AF65-F5344CB8AC3E}">
        <p14:creationId xmlns:p14="http://schemas.microsoft.com/office/powerpoint/2010/main" val="285704469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FBBB1-BBD5-45E0-A4DC-21906F9FB423}"/>
              </a:ext>
            </a:extLst>
          </p:cNvPr>
          <p:cNvSpPr>
            <a:spLocks noGrp="1"/>
          </p:cNvSpPr>
          <p:nvPr>
            <p:ph type="title"/>
          </p:nvPr>
        </p:nvSpPr>
        <p:spPr/>
        <p:txBody>
          <a:bodyPr/>
          <a:lstStyle/>
          <a:p>
            <a:r>
              <a:rPr lang="en-US" altLang="zh-CN" dirty="0"/>
              <a:t>Adversarial Training</a:t>
            </a:r>
            <a:endParaRPr lang="zh-CN" altLang="en-US" dirty="0"/>
          </a:p>
        </p:txBody>
      </p:sp>
      <p:sp>
        <p:nvSpPr>
          <p:cNvPr id="3" name="内容占位符 2">
            <a:extLst>
              <a:ext uri="{FF2B5EF4-FFF2-40B4-BE49-F238E27FC236}">
                <a16:creationId xmlns:a16="http://schemas.microsoft.com/office/drawing/2014/main" id="{EEB1DFA2-0255-4EFE-8005-EB3078843A21}"/>
              </a:ext>
            </a:extLst>
          </p:cNvPr>
          <p:cNvSpPr>
            <a:spLocks noGrp="1"/>
          </p:cNvSpPr>
          <p:nvPr>
            <p:ph idx="1"/>
          </p:nvPr>
        </p:nvSpPr>
        <p:spPr/>
        <p:txBody>
          <a:bodyPr/>
          <a:lstStyle/>
          <a:p>
            <a:r>
              <a:rPr lang="en-US" altLang="zh-CN" dirty="0"/>
              <a:t>Generative Modeling is not Sufficient to Solve the Problem</a:t>
            </a:r>
            <a:endParaRPr lang="zh-CN" altLang="en-US" dirty="0"/>
          </a:p>
        </p:txBody>
      </p:sp>
      <p:sp>
        <p:nvSpPr>
          <p:cNvPr id="4" name="页脚占位符 3">
            <a:extLst>
              <a:ext uri="{FF2B5EF4-FFF2-40B4-BE49-F238E27FC236}">
                <a16:creationId xmlns:a16="http://schemas.microsoft.com/office/drawing/2014/main" id="{8F767636-0663-45FF-AC8C-7724EF00FC79}"/>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CBE25A61-B555-4A72-A6B5-F541C7652536}"/>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26</a:t>
            </a:fld>
            <a:endParaRPr lang="en-US" altLang="zh-CN">
              <a:solidFill>
                <a:srgbClr val="000000"/>
              </a:solidFill>
            </a:endParaRPr>
          </a:p>
        </p:txBody>
      </p:sp>
      <p:sp>
        <p:nvSpPr>
          <p:cNvPr id="6" name="object 3">
            <a:extLst>
              <a:ext uri="{FF2B5EF4-FFF2-40B4-BE49-F238E27FC236}">
                <a16:creationId xmlns:a16="http://schemas.microsoft.com/office/drawing/2014/main" id="{09A398F1-8666-42B3-9E5A-D33C9D7AB9FF}"/>
              </a:ext>
            </a:extLst>
          </p:cNvPr>
          <p:cNvSpPr/>
          <p:nvPr/>
        </p:nvSpPr>
        <p:spPr>
          <a:xfrm>
            <a:off x="1578906" y="1484784"/>
            <a:ext cx="5976664" cy="471067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72242867"/>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0FB65C-A7EC-4276-B04A-0D05BEFE1883}"/>
              </a:ext>
            </a:extLst>
          </p:cNvPr>
          <p:cNvSpPr>
            <a:spLocks noGrp="1"/>
          </p:cNvSpPr>
          <p:nvPr>
            <p:ph type="title"/>
          </p:nvPr>
        </p:nvSpPr>
        <p:spPr/>
        <p:txBody>
          <a:bodyPr/>
          <a:lstStyle/>
          <a:p>
            <a:r>
              <a:rPr lang="en-US" altLang="zh-CN" cap="none" dirty="0"/>
              <a:t>Defense</a:t>
            </a:r>
            <a:endParaRPr lang="zh-CN" altLang="en-US" cap="none" dirty="0"/>
          </a:p>
        </p:txBody>
      </p:sp>
      <p:sp>
        <p:nvSpPr>
          <p:cNvPr id="7" name="文本占位符 6">
            <a:extLst>
              <a:ext uri="{FF2B5EF4-FFF2-40B4-BE49-F238E27FC236}">
                <a16:creationId xmlns:a16="http://schemas.microsoft.com/office/drawing/2014/main" id="{8106D537-290E-4D66-8F7E-A4550D43ED7E}"/>
              </a:ext>
            </a:extLst>
          </p:cNvPr>
          <p:cNvSpPr>
            <a:spLocks noGrp="1"/>
          </p:cNvSpPr>
          <p:nvPr>
            <p:ph type="body" idx="1"/>
          </p:nvPr>
        </p:nvSpPr>
        <p:spPr/>
        <p:txBody>
          <a:bodyPr/>
          <a:lstStyle/>
          <a:p>
            <a:endParaRPr lang="zh-CN" altLang="en-US"/>
          </a:p>
        </p:txBody>
      </p:sp>
      <p:sp>
        <p:nvSpPr>
          <p:cNvPr id="5" name="灯片编号占位符 4">
            <a:extLst>
              <a:ext uri="{FF2B5EF4-FFF2-40B4-BE49-F238E27FC236}">
                <a16:creationId xmlns:a16="http://schemas.microsoft.com/office/drawing/2014/main" id="{9D412DBA-C96B-471A-9BDE-267FC2287E31}"/>
              </a:ext>
            </a:extLst>
          </p:cNvPr>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27</a:t>
            </a:fld>
            <a:endParaRPr lang="en-US" altLang="zh-CN">
              <a:solidFill>
                <a:srgbClr val="000000"/>
              </a:solidFill>
            </a:endParaRPr>
          </a:p>
        </p:txBody>
      </p:sp>
      <p:pic>
        <p:nvPicPr>
          <p:cNvPr id="8" name="图片 7">
            <a:extLst>
              <a:ext uri="{FF2B5EF4-FFF2-40B4-BE49-F238E27FC236}">
                <a16:creationId xmlns:a16="http://schemas.microsoft.com/office/drawing/2014/main" id="{E16667D5-040A-4286-9776-583DE7241811}"/>
              </a:ext>
            </a:extLst>
          </p:cNvPr>
          <p:cNvPicPr>
            <a:picLocks noChangeAspect="1"/>
          </p:cNvPicPr>
          <p:nvPr/>
        </p:nvPicPr>
        <p:blipFill>
          <a:blip r:embed="rId2"/>
          <a:stretch>
            <a:fillRect/>
          </a:stretch>
        </p:blipFill>
        <p:spPr>
          <a:xfrm>
            <a:off x="5724128" y="2111403"/>
            <a:ext cx="2143125" cy="2133600"/>
          </a:xfrm>
          <a:prstGeom prst="rect">
            <a:avLst/>
          </a:prstGeom>
        </p:spPr>
      </p:pic>
    </p:spTree>
    <p:extLst>
      <p:ext uri="{BB962C8B-B14F-4D97-AF65-F5344CB8AC3E}">
        <p14:creationId xmlns:p14="http://schemas.microsoft.com/office/powerpoint/2010/main" val="351836005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7F147-0E60-4894-850C-9DED6952F2C8}"/>
              </a:ext>
            </a:extLst>
          </p:cNvPr>
          <p:cNvSpPr>
            <a:spLocks noGrp="1"/>
          </p:cNvSpPr>
          <p:nvPr>
            <p:ph type="title"/>
          </p:nvPr>
        </p:nvSpPr>
        <p:spPr/>
        <p:txBody>
          <a:bodyPr/>
          <a:lstStyle/>
          <a:p>
            <a:r>
              <a:rPr lang="en-US" altLang="zh-TW" dirty="0"/>
              <a:t>Defense </a:t>
            </a:r>
            <a:endParaRPr lang="zh-TW" altLang="en-US" dirty="0"/>
          </a:p>
        </p:txBody>
      </p:sp>
      <p:sp>
        <p:nvSpPr>
          <p:cNvPr id="3" name="內容版面配置區 2">
            <a:extLst>
              <a:ext uri="{FF2B5EF4-FFF2-40B4-BE49-F238E27FC236}">
                <a16:creationId xmlns:a16="http://schemas.microsoft.com/office/drawing/2014/main" id="{A95AF32C-B643-4E77-B886-F6A19974C33C}"/>
              </a:ext>
            </a:extLst>
          </p:cNvPr>
          <p:cNvSpPr>
            <a:spLocks noGrp="1"/>
          </p:cNvSpPr>
          <p:nvPr>
            <p:ph idx="1"/>
          </p:nvPr>
        </p:nvSpPr>
        <p:spPr/>
        <p:txBody>
          <a:bodyPr>
            <a:normAutofit/>
          </a:bodyPr>
          <a:lstStyle/>
          <a:p>
            <a:r>
              <a:rPr lang="en-US" altLang="zh-TW" dirty="0"/>
              <a:t>Adversarial Attack cannot be defended by weight regularization, dropout and model ensemble.  </a:t>
            </a:r>
          </a:p>
          <a:p>
            <a:r>
              <a:rPr lang="en-US" altLang="zh-TW" dirty="0"/>
              <a:t>Two types of defense:</a:t>
            </a:r>
          </a:p>
          <a:p>
            <a:pPr lvl="1"/>
            <a:r>
              <a:rPr lang="en-US" altLang="zh-TW" b="1" i="1" u="sng" dirty="0"/>
              <a:t>Passive defense</a:t>
            </a:r>
            <a:r>
              <a:rPr lang="en-US" altLang="zh-TW" dirty="0"/>
              <a:t>: Finding the attached image without modifying the model </a:t>
            </a:r>
          </a:p>
          <a:p>
            <a:pPr lvl="2"/>
            <a:r>
              <a:rPr lang="en-US" altLang="zh-TW" sz="1800" dirty="0"/>
              <a:t>Special case of Anomaly Detection</a:t>
            </a:r>
          </a:p>
          <a:p>
            <a:pPr lvl="1"/>
            <a:r>
              <a:rPr lang="en-US" altLang="zh-TW" b="1" i="1" u="sng" dirty="0"/>
              <a:t>Proactive defense</a:t>
            </a:r>
            <a:r>
              <a:rPr lang="en-US" altLang="zh-TW" dirty="0"/>
              <a:t>: Training a model that is robust to adversarial attack</a:t>
            </a:r>
          </a:p>
        </p:txBody>
      </p:sp>
    </p:spTree>
    <p:extLst>
      <p:ext uri="{BB962C8B-B14F-4D97-AF65-F5344CB8AC3E}">
        <p14:creationId xmlns:p14="http://schemas.microsoft.com/office/powerpoint/2010/main" val="12609834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CF57FA-8973-4A00-8C44-36BCE96FBBC6}"/>
              </a:ext>
            </a:extLst>
          </p:cNvPr>
          <p:cNvSpPr>
            <a:spLocks noGrp="1"/>
          </p:cNvSpPr>
          <p:nvPr>
            <p:ph type="title"/>
          </p:nvPr>
        </p:nvSpPr>
        <p:spPr/>
        <p:txBody>
          <a:bodyPr/>
          <a:lstStyle/>
          <a:p>
            <a:r>
              <a:rPr lang="en-US" altLang="zh-TW" dirty="0"/>
              <a:t>Passive Defense </a:t>
            </a:r>
            <a:endParaRPr lang="zh-TW" altLang="en-US" dirty="0"/>
          </a:p>
        </p:txBody>
      </p:sp>
      <p:pic>
        <p:nvPicPr>
          <p:cNvPr id="4" name="圖片 3" descr="一張含有 貓, 動物, 哺乳類, 橙色 的圖片&#10;&#10;自動產生的描述">
            <a:extLst>
              <a:ext uri="{FF2B5EF4-FFF2-40B4-BE49-F238E27FC236}">
                <a16:creationId xmlns:a16="http://schemas.microsoft.com/office/drawing/2014/main" id="{9644F0D3-835F-45A2-9253-77CD9BE1F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85" y="1749895"/>
            <a:ext cx="1770250" cy="1709207"/>
          </a:xfrm>
          <a:prstGeom prst="rect">
            <a:avLst/>
          </a:prstGeom>
        </p:spPr>
      </p:pic>
      <p:pic>
        <p:nvPicPr>
          <p:cNvPr id="5" name="圖片 4">
            <a:extLst>
              <a:ext uri="{FF2B5EF4-FFF2-40B4-BE49-F238E27FC236}">
                <a16:creationId xmlns:a16="http://schemas.microsoft.com/office/drawing/2014/main" id="{D12B7902-C9ED-4145-ACEC-700C7993F624}"/>
              </a:ext>
            </a:extLst>
          </p:cNvPr>
          <p:cNvPicPr>
            <a:picLocks noChangeAspect="1"/>
          </p:cNvPicPr>
          <p:nvPr/>
        </p:nvPicPr>
        <p:blipFill>
          <a:blip r:embed="rId4"/>
          <a:stretch>
            <a:fillRect/>
          </a:stretch>
        </p:blipFill>
        <p:spPr>
          <a:xfrm>
            <a:off x="646382" y="4010360"/>
            <a:ext cx="1557926" cy="1554480"/>
          </a:xfrm>
          <a:prstGeom prst="rect">
            <a:avLst/>
          </a:prstGeom>
        </p:spPr>
      </p:pic>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FD1E0155-E92F-4AAD-9AA5-E21114A8A0B9}"/>
                  </a:ext>
                </a:extLst>
              </p:cNvPr>
              <p:cNvSpPr txBox="1"/>
              <p:nvPr/>
            </p:nvSpPr>
            <p:spPr>
              <a:xfrm>
                <a:off x="1250618" y="3459102"/>
                <a:ext cx="338234"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rPr>
                        <m:t>+</m:t>
                      </m:r>
                    </m:oMath>
                  </m:oMathPara>
                </a14:m>
                <a:endParaRPr lang="zh-TW" altLang="en-US" sz="2400" dirty="0"/>
              </a:p>
            </p:txBody>
          </p:sp>
        </mc:Choice>
        <mc:Fallback xmlns="">
          <p:sp>
            <p:nvSpPr>
              <p:cNvPr id="6" name="文字方塊 5">
                <a:extLst>
                  <a:ext uri="{FF2B5EF4-FFF2-40B4-BE49-F238E27FC236}">
                    <a16:creationId xmlns:a16="http://schemas.microsoft.com/office/drawing/2014/main" id="{FD1E0155-E92F-4AAD-9AA5-E21114A8A0B9}"/>
                  </a:ext>
                </a:extLst>
              </p:cNvPr>
              <p:cNvSpPr txBox="1">
                <a:spLocks noRot="1" noChangeAspect="1" noMove="1" noResize="1" noEditPoints="1" noAdjustHandles="1" noChangeArrowheads="1" noChangeShapeType="1" noTextEdit="1"/>
              </p:cNvSpPr>
              <p:nvPr/>
            </p:nvSpPr>
            <p:spPr>
              <a:xfrm>
                <a:off x="1250618" y="3459102"/>
                <a:ext cx="338234" cy="369332"/>
              </a:xfrm>
              <a:prstGeom prst="rect">
                <a:avLst/>
              </a:prstGeom>
              <a:blipFill>
                <a:blip r:embed="rId5"/>
                <a:stretch>
                  <a:fillRect l="-12500" r="-10714" b="-8197"/>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0883197D-25D7-4EDF-9906-E806B7956279}"/>
              </a:ext>
            </a:extLst>
          </p:cNvPr>
          <p:cNvSpPr/>
          <p:nvPr/>
        </p:nvSpPr>
        <p:spPr>
          <a:xfrm>
            <a:off x="7372648" y="3076682"/>
            <a:ext cx="1843774" cy="400110"/>
          </a:xfrm>
          <a:prstGeom prst="rect">
            <a:avLst/>
          </a:prstGeom>
        </p:spPr>
        <p:txBody>
          <a:bodyPr wrap="square">
            <a:spAutoFit/>
          </a:bodyPr>
          <a:lstStyle/>
          <a:p>
            <a:r>
              <a:rPr lang="en-US" altLang="zh-TW" sz="2000" dirty="0">
                <a:solidFill>
                  <a:srgbClr val="000000"/>
                </a:solidFill>
                <a:latin typeface="Courier New" panose="02070309020205020404" pitchFamily="49" charset="0"/>
              </a:rPr>
              <a:t>Keyboard</a:t>
            </a:r>
            <a:endParaRPr lang="zh-TW" altLang="en-US" sz="2000" dirty="0"/>
          </a:p>
        </p:txBody>
      </p:sp>
      <p:sp>
        <p:nvSpPr>
          <p:cNvPr id="8" name="矩形: 圓角 7">
            <a:extLst>
              <a:ext uri="{FF2B5EF4-FFF2-40B4-BE49-F238E27FC236}">
                <a16:creationId xmlns:a16="http://schemas.microsoft.com/office/drawing/2014/main" id="{C8D61640-1402-4034-BE47-3962BD9E35C6}"/>
              </a:ext>
            </a:extLst>
          </p:cNvPr>
          <p:cNvSpPr/>
          <p:nvPr/>
        </p:nvSpPr>
        <p:spPr>
          <a:xfrm>
            <a:off x="5842934" y="2833032"/>
            <a:ext cx="1437380" cy="16830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000" dirty="0"/>
              <a:t>Network</a:t>
            </a:r>
          </a:p>
        </p:txBody>
      </p:sp>
      <p:cxnSp>
        <p:nvCxnSpPr>
          <p:cNvPr id="9" name="直線單箭頭接點 8">
            <a:extLst>
              <a:ext uri="{FF2B5EF4-FFF2-40B4-BE49-F238E27FC236}">
                <a16:creationId xmlns:a16="http://schemas.microsoft.com/office/drawing/2014/main" id="{D24F5844-6C18-494D-936D-1297E7E76090}"/>
              </a:ext>
            </a:extLst>
          </p:cNvPr>
          <p:cNvCxnSpPr>
            <a:cxnSpLocks/>
          </p:cNvCxnSpPr>
          <p:nvPr/>
        </p:nvCxnSpPr>
        <p:spPr>
          <a:xfrm>
            <a:off x="1628756" y="3700671"/>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CE19030F-C268-43FC-8C7D-9D7B7C0DD026}"/>
              </a:ext>
            </a:extLst>
          </p:cNvPr>
          <p:cNvCxnSpPr>
            <a:cxnSpLocks/>
          </p:cNvCxnSpPr>
          <p:nvPr/>
        </p:nvCxnSpPr>
        <p:spPr>
          <a:xfrm>
            <a:off x="7280314" y="3687608"/>
            <a:ext cx="5447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894B71BC-D003-4153-B3FB-F92F39190C1D}"/>
              </a:ext>
            </a:extLst>
          </p:cNvPr>
          <p:cNvSpPr/>
          <p:nvPr/>
        </p:nvSpPr>
        <p:spPr>
          <a:xfrm>
            <a:off x="2498321" y="2846095"/>
            <a:ext cx="992842" cy="168302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000" dirty="0"/>
              <a:t>Filter</a:t>
            </a:r>
          </a:p>
        </p:txBody>
      </p:sp>
      <p:pic>
        <p:nvPicPr>
          <p:cNvPr id="16" name="圖片 15" descr="一張含有 貓, 動物, 哺乳類, 橙色 的圖片&#10;&#10;自動產生的描述">
            <a:extLst>
              <a:ext uri="{FF2B5EF4-FFF2-40B4-BE49-F238E27FC236}">
                <a16:creationId xmlns:a16="http://schemas.microsoft.com/office/drawing/2014/main" id="{129E2B20-6432-4248-9F9B-EB2F09D9B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8825" y="1749895"/>
            <a:ext cx="1770250" cy="1709207"/>
          </a:xfrm>
          <a:prstGeom prst="rect">
            <a:avLst/>
          </a:prstGeom>
        </p:spPr>
      </p:pic>
      <p:pic>
        <p:nvPicPr>
          <p:cNvPr id="17" name="圖片 16">
            <a:extLst>
              <a:ext uri="{FF2B5EF4-FFF2-40B4-BE49-F238E27FC236}">
                <a16:creationId xmlns:a16="http://schemas.microsoft.com/office/drawing/2014/main" id="{06C2D691-BE7F-4298-B23E-B71409C94DC0}"/>
              </a:ext>
            </a:extLst>
          </p:cNvPr>
          <p:cNvPicPr>
            <a:picLocks noChangeAspect="1"/>
          </p:cNvPicPr>
          <p:nvPr/>
        </p:nvPicPr>
        <p:blipFill>
          <a:blip r:embed="rId4"/>
          <a:stretch>
            <a:fillRect/>
          </a:stretch>
        </p:blipFill>
        <p:spPr>
          <a:xfrm>
            <a:off x="3875022" y="4036486"/>
            <a:ext cx="1557926" cy="1554480"/>
          </a:xfrm>
          <a:prstGeom prst="rect">
            <a:avLst/>
          </a:prstGeom>
        </p:spPr>
      </p:pic>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51EC119E-3EF3-4149-BEA6-C45E5D1721C3}"/>
                  </a:ext>
                </a:extLst>
              </p:cNvPr>
              <p:cNvSpPr txBox="1"/>
              <p:nvPr/>
            </p:nvSpPr>
            <p:spPr>
              <a:xfrm>
                <a:off x="4479258" y="3459102"/>
                <a:ext cx="338234"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文字方塊 17">
                <a:extLst>
                  <a:ext uri="{FF2B5EF4-FFF2-40B4-BE49-F238E27FC236}">
                    <a16:creationId xmlns:a16="http://schemas.microsoft.com/office/drawing/2014/main" id="{51EC119E-3EF3-4149-BEA6-C45E5D1721C3}"/>
                  </a:ext>
                </a:extLst>
              </p:cNvPr>
              <p:cNvSpPr txBox="1">
                <a:spLocks noRot="1" noChangeAspect="1" noMove="1" noResize="1" noEditPoints="1" noAdjustHandles="1" noChangeArrowheads="1" noChangeShapeType="1" noTextEdit="1"/>
              </p:cNvSpPr>
              <p:nvPr/>
            </p:nvSpPr>
            <p:spPr>
              <a:xfrm>
                <a:off x="4479258" y="3459102"/>
                <a:ext cx="338234" cy="369332"/>
              </a:xfrm>
              <a:prstGeom prst="rect">
                <a:avLst/>
              </a:prstGeom>
              <a:blipFill>
                <a:blip r:embed="rId6"/>
                <a:stretch>
                  <a:fillRect l="-12727" r="-12727" b="-8197"/>
                </a:stretch>
              </a:blipFill>
            </p:spPr>
            <p:txBody>
              <a:bodyPr/>
              <a:lstStyle/>
              <a:p>
                <a:r>
                  <a:rPr lang="zh-CN" altLang="en-US">
                    <a:noFill/>
                  </a:rPr>
                  <a:t> </a:t>
                </a:r>
              </a:p>
            </p:txBody>
          </p:sp>
        </mc:Fallback>
      </mc:AlternateContent>
      <p:cxnSp>
        <p:nvCxnSpPr>
          <p:cNvPr id="19" name="直線單箭頭接點 18">
            <a:extLst>
              <a:ext uri="{FF2B5EF4-FFF2-40B4-BE49-F238E27FC236}">
                <a16:creationId xmlns:a16="http://schemas.microsoft.com/office/drawing/2014/main" id="{1A8C6F5B-7E20-40C5-86A5-A8986004132D}"/>
              </a:ext>
            </a:extLst>
          </p:cNvPr>
          <p:cNvCxnSpPr>
            <a:cxnSpLocks/>
          </p:cNvCxnSpPr>
          <p:nvPr/>
        </p:nvCxnSpPr>
        <p:spPr>
          <a:xfrm>
            <a:off x="3491163" y="3700671"/>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4145EDED-97E2-452E-BC7C-E56009CFE688}"/>
              </a:ext>
            </a:extLst>
          </p:cNvPr>
          <p:cNvSpPr txBox="1"/>
          <p:nvPr/>
        </p:nvSpPr>
        <p:spPr>
          <a:xfrm>
            <a:off x="2273370" y="4516058"/>
            <a:ext cx="1781216" cy="707886"/>
          </a:xfrm>
          <a:prstGeom prst="rect">
            <a:avLst/>
          </a:prstGeom>
          <a:noFill/>
        </p:spPr>
        <p:txBody>
          <a:bodyPr wrap="square" rtlCol="0">
            <a:spAutoFit/>
          </a:bodyPr>
          <a:lstStyle/>
          <a:p>
            <a:r>
              <a:rPr lang="en-US" altLang="zh-TW" sz="2000" dirty="0"/>
              <a:t>e.g. Smoothing </a:t>
            </a:r>
            <a:endParaRPr lang="zh-TW" altLang="en-US" sz="2000" dirty="0"/>
          </a:p>
        </p:txBody>
      </p:sp>
      <p:sp>
        <p:nvSpPr>
          <p:cNvPr id="21" name="文字方塊 20">
            <a:extLst>
              <a:ext uri="{FF2B5EF4-FFF2-40B4-BE49-F238E27FC236}">
                <a16:creationId xmlns:a16="http://schemas.microsoft.com/office/drawing/2014/main" id="{69523B67-EB2E-4965-BC34-3815FD112219}"/>
              </a:ext>
            </a:extLst>
          </p:cNvPr>
          <p:cNvSpPr txBox="1"/>
          <p:nvPr/>
        </p:nvSpPr>
        <p:spPr>
          <a:xfrm>
            <a:off x="492154" y="5582747"/>
            <a:ext cx="1781216" cy="707886"/>
          </a:xfrm>
          <a:prstGeom prst="rect">
            <a:avLst/>
          </a:prstGeom>
          <a:noFill/>
        </p:spPr>
        <p:txBody>
          <a:bodyPr wrap="square" rtlCol="0">
            <a:spAutoFit/>
          </a:bodyPr>
          <a:lstStyle/>
          <a:p>
            <a:pPr algn="ctr"/>
            <a:r>
              <a:rPr lang="en-US" altLang="zh-TW" sz="2000" dirty="0"/>
              <a:t>Attack signal</a:t>
            </a:r>
            <a:endParaRPr lang="zh-TW" altLang="en-US" sz="2000" dirty="0"/>
          </a:p>
        </p:txBody>
      </p:sp>
      <p:sp>
        <p:nvSpPr>
          <p:cNvPr id="22" name="文字方塊 21">
            <a:extLst>
              <a:ext uri="{FF2B5EF4-FFF2-40B4-BE49-F238E27FC236}">
                <a16:creationId xmlns:a16="http://schemas.microsoft.com/office/drawing/2014/main" id="{F5AD1258-1D44-4FE3-9DC9-C8D38E854304}"/>
              </a:ext>
            </a:extLst>
          </p:cNvPr>
          <p:cNvSpPr txBox="1"/>
          <p:nvPr/>
        </p:nvSpPr>
        <p:spPr>
          <a:xfrm>
            <a:off x="534737" y="1326462"/>
            <a:ext cx="1781216" cy="400110"/>
          </a:xfrm>
          <a:prstGeom prst="rect">
            <a:avLst/>
          </a:prstGeom>
          <a:noFill/>
        </p:spPr>
        <p:txBody>
          <a:bodyPr wrap="square" rtlCol="0">
            <a:spAutoFit/>
          </a:bodyPr>
          <a:lstStyle/>
          <a:p>
            <a:pPr algn="ctr"/>
            <a:r>
              <a:rPr lang="en-US" altLang="zh-TW" sz="2000" dirty="0"/>
              <a:t>Original </a:t>
            </a:r>
            <a:endParaRPr lang="zh-TW" altLang="en-US" sz="2000" dirty="0"/>
          </a:p>
        </p:txBody>
      </p:sp>
      <p:sp>
        <p:nvSpPr>
          <p:cNvPr id="23" name="文字方塊 22">
            <a:extLst>
              <a:ext uri="{FF2B5EF4-FFF2-40B4-BE49-F238E27FC236}">
                <a16:creationId xmlns:a16="http://schemas.microsoft.com/office/drawing/2014/main" id="{C2552E85-EEC0-4E7A-BFF4-B1F484249DD9}"/>
              </a:ext>
            </a:extLst>
          </p:cNvPr>
          <p:cNvSpPr txBox="1"/>
          <p:nvPr/>
        </p:nvSpPr>
        <p:spPr>
          <a:xfrm>
            <a:off x="3131840" y="980728"/>
            <a:ext cx="3144281" cy="707886"/>
          </a:xfrm>
          <a:prstGeom prst="rect">
            <a:avLst/>
          </a:prstGeom>
          <a:noFill/>
        </p:spPr>
        <p:txBody>
          <a:bodyPr wrap="square" rtlCol="0">
            <a:spAutoFit/>
          </a:bodyPr>
          <a:lstStyle/>
          <a:p>
            <a:pPr algn="ctr"/>
            <a:r>
              <a:rPr lang="en-US" altLang="zh-TW" sz="2000" dirty="0"/>
              <a:t>Do not influence classification</a:t>
            </a:r>
            <a:endParaRPr lang="zh-TW" altLang="en-US" sz="2000" dirty="0"/>
          </a:p>
        </p:txBody>
      </p:sp>
      <p:sp>
        <p:nvSpPr>
          <p:cNvPr id="24" name="文字方塊 23">
            <a:extLst>
              <a:ext uri="{FF2B5EF4-FFF2-40B4-BE49-F238E27FC236}">
                <a16:creationId xmlns:a16="http://schemas.microsoft.com/office/drawing/2014/main" id="{3853A71E-CFD0-4C82-946D-3C5AED2708B5}"/>
              </a:ext>
            </a:extLst>
          </p:cNvPr>
          <p:cNvSpPr txBox="1"/>
          <p:nvPr/>
        </p:nvSpPr>
        <p:spPr>
          <a:xfrm>
            <a:off x="3809316" y="5675198"/>
            <a:ext cx="1781216" cy="707886"/>
          </a:xfrm>
          <a:prstGeom prst="rect">
            <a:avLst/>
          </a:prstGeom>
          <a:noFill/>
        </p:spPr>
        <p:txBody>
          <a:bodyPr wrap="square" rtlCol="0">
            <a:spAutoFit/>
          </a:bodyPr>
          <a:lstStyle/>
          <a:p>
            <a:pPr algn="ctr"/>
            <a:r>
              <a:rPr lang="en-US" altLang="zh-TW" sz="2000" dirty="0"/>
              <a:t>Less harmful</a:t>
            </a:r>
            <a:endParaRPr lang="zh-TW" altLang="en-US" sz="2000" dirty="0"/>
          </a:p>
        </p:txBody>
      </p:sp>
      <p:cxnSp>
        <p:nvCxnSpPr>
          <p:cNvPr id="25" name="直線單箭頭接點 24">
            <a:extLst>
              <a:ext uri="{FF2B5EF4-FFF2-40B4-BE49-F238E27FC236}">
                <a16:creationId xmlns:a16="http://schemas.microsoft.com/office/drawing/2014/main" id="{35162790-22CB-4E27-9385-5D13BAADF82C}"/>
              </a:ext>
            </a:extLst>
          </p:cNvPr>
          <p:cNvCxnSpPr>
            <a:cxnSpLocks/>
          </p:cNvCxnSpPr>
          <p:nvPr/>
        </p:nvCxnSpPr>
        <p:spPr>
          <a:xfrm>
            <a:off x="5004162" y="3702675"/>
            <a:ext cx="8387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F1E53694-5474-44D4-B320-047EA90275F2}"/>
              </a:ext>
            </a:extLst>
          </p:cNvPr>
          <p:cNvSpPr/>
          <p:nvPr/>
        </p:nvSpPr>
        <p:spPr>
          <a:xfrm>
            <a:off x="7280314" y="2685413"/>
            <a:ext cx="1843774" cy="400110"/>
          </a:xfrm>
          <a:prstGeom prst="rect">
            <a:avLst/>
          </a:prstGeom>
        </p:spPr>
        <p:txBody>
          <a:bodyPr wrap="square">
            <a:spAutoFit/>
          </a:bodyPr>
          <a:lstStyle/>
          <a:p>
            <a:r>
              <a:rPr lang="en-US" altLang="zh-TW" sz="2000" dirty="0">
                <a:solidFill>
                  <a:srgbClr val="000000"/>
                </a:solidFill>
                <a:latin typeface="Courier New" panose="02070309020205020404" pitchFamily="49" charset="0"/>
              </a:rPr>
              <a:t>Tiger Cat</a:t>
            </a:r>
            <a:endParaRPr lang="zh-TW" altLang="en-US" sz="2000" dirty="0"/>
          </a:p>
        </p:txBody>
      </p:sp>
      <p:cxnSp>
        <p:nvCxnSpPr>
          <p:cNvPr id="28" name="直線接點 27">
            <a:extLst>
              <a:ext uri="{FF2B5EF4-FFF2-40B4-BE49-F238E27FC236}">
                <a16:creationId xmlns:a16="http://schemas.microsoft.com/office/drawing/2014/main" id="{3DF6CA86-D352-4E8B-9876-0DD2956B4BE4}"/>
              </a:ext>
            </a:extLst>
          </p:cNvPr>
          <p:cNvCxnSpPr>
            <a:cxnSpLocks/>
            <a:stCxn id="7" idx="1"/>
          </p:cNvCxnSpPr>
          <p:nvPr/>
        </p:nvCxnSpPr>
        <p:spPr>
          <a:xfrm>
            <a:off x="7372648" y="3276737"/>
            <a:ext cx="1575129" cy="307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2097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P spid="20" grpId="0"/>
      <p:bldP spid="23" grpId="0"/>
      <p:bldP spid="24"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Adversarial Training</a:t>
            </a:r>
            <a:endParaRPr lang="zh-CN" altLang="en-US" dirty="0"/>
          </a:p>
        </p:txBody>
      </p:sp>
      <p:sp>
        <p:nvSpPr>
          <p:cNvPr id="4" name="文本占位符 3">
            <a:extLst>
              <a:ext uri="{FF2B5EF4-FFF2-40B4-BE49-F238E27FC236}">
                <a16:creationId xmlns:a16="http://schemas.microsoft.com/office/drawing/2014/main" id="{94D6BA83-3CD3-4F7D-A72F-BA6CE4D37E3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3244058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內容版面配置區 14" descr="一張含有 貓, 動物, 哺乳類, 相片 的圖片&#10;&#10;自動產生的描述">
            <a:extLst>
              <a:ext uri="{FF2B5EF4-FFF2-40B4-BE49-F238E27FC236}">
                <a16:creationId xmlns:a16="http://schemas.microsoft.com/office/drawing/2014/main" id="{1F7056AE-872B-4990-A4EB-E1700462AA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7465" y="324966"/>
            <a:ext cx="2516401" cy="2429629"/>
          </a:xfrm>
        </p:spPr>
      </p:pic>
      <p:sp>
        <p:nvSpPr>
          <p:cNvPr id="10" name="矩形 9">
            <a:extLst>
              <a:ext uri="{FF2B5EF4-FFF2-40B4-BE49-F238E27FC236}">
                <a16:creationId xmlns:a16="http://schemas.microsoft.com/office/drawing/2014/main" id="{465D73CF-FB70-4CF4-ABF9-E61888EB9505}"/>
              </a:ext>
            </a:extLst>
          </p:cNvPr>
          <p:cNvSpPr/>
          <p:nvPr/>
        </p:nvSpPr>
        <p:spPr>
          <a:xfrm>
            <a:off x="1430282" y="2682668"/>
            <a:ext cx="1569660" cy="400110"/>
          </a:xfrm>
          <a:prstGeom prst="rect">
            <a:avLst/>
          </a:prstGeom>
        </p:spPr>
        <p:txBody>
          <a:bodyPr wrap="none">
            <a:spAutoFit/>
          </a:bodyPr>
          <a:lstStyle/>
          <a:p>
            <a:r>
              <a:rPr lang="en-US" altLang="zh-TW" sz="2000" dirty="0">
                <a:solidFill>
                  <a:srgbClr val="000000"/>
                </a:solidFill>
                <a:latin typeface="Courier New" panose="02070309020205020404" pitchFamily="49" charset="0"/>
              </a:rPr>
              <a:t>tiger cat</a:t>
            </a:r>
            <a:endParaRPr lang="zh-TW" altLang="en-US" sz="2000" dirty="0"/>
          </a:p>
        </p:txBody>
      </p:sp>
      <p:pic>
        <p:nvPicPr>
          <p:cNvPr id="11" name="圖片 10" descr="一張含有 貓, 動物, 哺乳類, 橙色 的圖片&#10;&#10;自動產生的描述">
            <a:extLst>
              <a:ext uri="{FF2B5EF4-FFF2-40B4-BE49-F238E27FC236}">
                <a16:creationId xmlns:a16="http://schemas.microsoft.com/office/drawing/2014/main" id="{AB283A24-3257-496C-ADF5-90489CE03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987" y="320372"/>
            <a:ext cx="2516401" cy="2429629"/>
          </a:xfrm>
          <a:prstGeom prst="rect">
            <a:avLst/>
          </a:prstGeom>
        </p:spPr>
      </p:pic>
      <p:sp>
        <p:nvSpPr>
          <p:cNvPr id="12" name="矩形 11">
            <a:extLst>
              <a:ext uri="{FF2B5EF4-FFF2-40B4-BE49-F238E27FC236}">
                <a16:creationId xmlns:a16="http://schemas.microsoft.com/office/drawing/2014/main" id="{D31F5DC8-FD70-4F14-AC98-75FFEEE5B435}"/>
              </a:ext>
            </a:extLst>
          </p:cNvPr>
          <p:cNvSpPr/>
          <p:nvPr/>
        </p:nvSpPr>
        <p:spPr>
          <a:xfrm>
            <a:off x="1943737" y="3025700"/>
            <a:ext cx="800219" cy="400110"/>
          </a:xfrm>
          <a:prstGeom prst="rect">
            <a:avLst/>
          </a:prstGeom>
        </p:spPr>
        <p:txBody>
          <a:bodyPr wrap="none">
            <a:spAutoFit/>
          </a:bodyPr>
          <a:lstStyle/>
          <a:p>
            <a:r>
              <a:rPr lang="en-US" altLang="zh-TW" sz="2000" dirty="0">
                <a:solidFill>
                  <a:srgbClr val="000000"/>
                </a:solidFill>
                <a:latin typeface="Courier New" panose="02070309020205020404" pitchFamily="49" charset="0"/>
              </a:rPr>
              <a:t>0.64</a:t>
            </a:r>
            <a:endParaRPr lang="zh-TW" altLang="en-US" sz="2000" dirty="0"/>
          </a:p>
        </p:txBody>
      </p:sp>
      <p:pic>
        <p:nvPicPr>
          <p:cNvPr id="17" name="圖片 16" descr="一張含有 貓, 動物, 哺乳類, 相片 的圖片&#10;&#10;自動產生的描述">
            <a:extLst>
              <a:ext uri="{FF2B5EF4-FFF2-40B4-BE49-F238E27FC236}">
                <a16:creationId xmlns:a16="http://schemas.microsoft.com/office/drawing/2014/main" id="{974DCDBA-CA4E-454B-9557-3965B464B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985" y="3499034"/>
            <a:ext cx="2516402" cy="2429630"/>
          </a:xfrm>
          <a:prstGeom prst="rect">
            <a:avLst/>
          </a:prstGeom>
        </p:spPr>
      </p:pic>
      <p:pic>
        <p:nvPicPr>
          <p:cNvPr id="19" name="圖片 18" descr="一張含有 貓, 動物, 哺乳類, 相片 的圖片&#10;&#10;自動產生的描述">
            <a:extLst>
              <a:ext uri="{FF2B5EF4-FFF2-40B4-BE49-F238E27FC236}">
                <a16:creationId xmlns:a16="http://schemas.microsoft.com/office/drawing/2014/main" id="{FEDFA675-E1BA-400A-8BFC-58F093ACF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7883" y="3609027"/>
            <a:ext cx="2516401" cy="2429628"/>
          </a:xfrm>
          <a:prstGeom prst="rect">
            <a:avLst/>
          </a:prstGeom>
        </p:spPr>
      </p:pic>
      <p:sp>
        <p:nvSpPr>
          <p:cNvPr id="14" name="文字方塊 13">
            <a:extLst>
              <a:ext uri="{FF2B5EF4-FFF2-40B4-BE49-F238E27FC236}">
                <a16:creationId xmlns:a16="http://schemas.microsoft.com/office/drawing/2014/main" id="{01FBB305-DF48-470E-8785-863C5B472114}"/>
              </a:ext>
            </a:extLst>
          </p:cNvPr>
          <p:cNvSpPr txBox="1"/>
          <p:nvPr/>
        </p:nvSpPr>
        <p:spPr>
          <a:xfrm>
            <a:off x="3642482" y="1641715"/>
            <a:ext cx="1781216" cy="400110"/>
          </a:xfrm>
          <a:prstGeom prst="rect">
            <a:avLst/>
          </a:prstGeom>
          <a:noFill/>
        </p:spPr>
        <p:txBody>
          <a:bodyPr wrap="square" rtlCol="0">
            <a:spAutoFit/>
          </a:bodyPr>
          <a:lstStyle/>
          <a:p>
            <a:pPr algn="ctr"/>
            <a:r>
              <a:rPr lang="en-US" altLang="zh-TW" sz="2000" dirty="0"/>
              <a:t>Smoothing </a:t>
            </a:r>
            <a:endParaRPr lang="zh-TW" altLang="en-US" sz="2000" dirty="0"/>
          </a:p>
        </p:txBody>
      </p:sp>
      <p:cxnSp>
        <p:nvCxnSpPr>
          <p:cNvPr id="18" name="直線單箭頭接點 17">
            <a:extLst>
              <a:ext uri="{FF2B5EF4-FFF2-40B4-BE49-F238E27FC236}">
                <a16:creationId xmlns:a16="http://schemas.microsoft.com/office/drawing/2014/main" id="{58A6CFD4-542C-4938-9FB8-165781E7E32F}"/>
              </a:ext>
            </a:extLst>
          </p:cNvPr>
          <p:cNvCxnSpPr>
            <a:cxnSpLocks/>
          </p:cNvCxnSpPr>
          <p:nvPr/>
        </p:nvCxnSpPr>
        <p:spPr>
          <a:xfrm>
            <a:off x="3695189" y="1593324"/>
            <a:ext cx="17794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A28C863-AD54-4C9F-832E-37A8F9125C02}"/>
              </a:ext>
            </a:extLst>
          </p:cNvPr>
          <p:cNvSpPr/>
          <p:nvPr/>
        </p:nvSpPr>
        <p:spPr>
          <a:xfrm>
            <a:off x="5933897" y="2682668"/>
            <a:ext cx="1569660" cy="400110"/>
          </a:xfrm>
          <a:prstGeom prst="rect">
            <a:avLst/>
          </a:prstGeom>
        </p:spPr>
        <p:txBody>
          <a:bodyPr wrap="none">
            <a:spAutoFit/>
          </a:bodyPr>
          <a:lstStyle/>
          <a:p>
            <a:r>
              <a:rPr lang="en-US" altLang="zh-TW" sz="2000" dirty="0">
                <a:solidFill>
                  <a:srgbClr val="000000"/>
                </a:solidFill>
                <a:latin typeface="Courier New" panose="02070309020205020404" pitchFamily="49" charset="0"/>
              </a:rPr>
              <a:t>tiger cat</a:t>
            </a:r>
            <a:endParaRPr lang="zh-TW" altLang="en-US" sz="2000" dirty="0"/>
          </a:p>
        </p:txBody>
      </p:sp>
      <p:sp>
        <p:nvSpPr>
          <p:cNvPr id="21" name="矩形 20">
            <a:extLst>
              <a:ext uri="{FF2B5EF4-FFF2-40B4-BE49-F238E27FC236}">
                <a16:creationId xmlns:a16="http://schemas.microsoft.com/office/drawing/2014/main" id="{35B10131-F037-4BF7-8E41-1A71DE069B47}"/>
              </a:ext>
            </a:extLst>
          </p:cNvPr>
          <p:cNvSpPr/>
          <p:nvPr/>
        </p:nvSpPr>
        <p:spPr>
          <a:xfrm>
            <a:off x="6447352" y="3025700"/>
            <a:ext cx="800219" cy="400110"/>
          </a:xfrm>
          <a:prstGeom prst="rect">
            <a:avLst/>
          </a:prstGeom>
        </p:spPr>
        <p:txBody>
          <a:bodyPr wrap="none">
            <a:spAutoFit/>
          </a:bodyPr>
          <a:lstStyle/>
          <a:p>
            <a:r>
              <a:rPr lang="en-US" altLang="zh-TW" sz="2000" dirty="0">
                <a:solidFill>
                  <a:srgbClr val="000000"/>
                </a:solidFill>
                <a:latin typeface="Courier New" panose="02070309020205020404" pitchFamily="49" charset="0"/>
              </a:rPr>
              <a:t>0.45</a:t>
            </a:r>
            <a:endParaRPr lang="zh-TW" altLang="en-US" sz="2000" dirty="0"/>
          </a:p>
        </p:txBody>
      </p:sp>
      <p:sp>
        <p:nvSpPr>
          <p:cNvPr id="22" name="矩形 21">
            <a:extLst>
              <a:ext uri="{FF2B5EF4-FFF2-40B4-BE49-F238E27FC236}">
                <a16:creationId xmlns:a16="http://schemas.microsoft.com/office/drawing/2014/main" id="{22393745-38D0-473C-9DEF-FFBD1B044A4B}"/>
              </a:ext>
            </a:extLst>
          </p:cNvPr>
          <p:cNvSpPr/>
          <p:nvPr/>
        </p:nvSpPr>
        <p:spPr>
          <a:xfrm>
            <a:off x="1572716" y="5821700"/>
            <a:ext cx="1843774" cy="400110"/>
          </a:xfrm>
          <a:prstGeom prst="rect">
            <a:avLst/>
          </a:prstGeom>
        </p:spPr>
        <p:txBody>
          <a:bodyPr wrap="square">
            <a:spAutoFit/>
          </a:bodyPr>
          <a:lstStyle/>
          <a:p>
            <a:pPr algn="ctr"/>
            <a:r>
              <a:rPr lang="en-US" altLang="zh-TW" sz="2000" dirty="0">
                <a:solidFill>
                  <a:srgbClr val="000000"/>
                </a:solidFill>
                <a:latin typeface="Courier New" panose="02070309020205020404" pitchFamily="49" charset="0"/>
              </a:rPr>
              <a:t>Keyboard</a:t>
            </a:r>
            <a:endParaRPr lang="zh-TW" altLang="en-US" sz="2000" dirty="0"/>
          </a:p>
        </p:txBody>
      </p:sp>
      <p:sp>
        <p:nvSpPr>
          <p:cNvPr id="23" name="矩形 22">
            <a:extLst>
              <a:ext uri="{FF2B5EF4-FFF2-40B4-BE49-F238E27FC236}">
                <a16:creationId xmlns:a16="http://schemas.microsoft.com/office/drawing/2014/main" id="{78817C64-C622-4BCB-8D2A-A4E448867D4D}"/>
              </a:ext>
            </a:extLst>
          </p:cNvPr>
          <p:cNvSpPr/>
          <p:nvPr/>
        </p:nvSpPr>
        <p:spPr>
          <a:xfrm>
            <a:off x="2048624" y="6236622"/>
            <a:ext cx="922047" cy="400110"/>
          </a:xfrm>
          <a:prstGeom prst="rect">
            <a:avLst/>
          </a:prstGeom>
        </p:spPr>
        <p:txBody>
          <a:bodyPr wrap="square">
            <a:spAutoFit/>
          </a:bodyPr>
          <a:lstStyle/>
          <a:p>
            <a:r>
              <a:rPr lang="en-US" altLang="zh-TW" sz="2000" dirty="0">
                <a:solidFill>
                  <a:srgbClr val="000000"/>
                </a:solidFill>
                <a:latin typeface="Courier New" panose="02070309020205020404" pitchFamily="49" charset="0"/>
              </a:rPr>
              <a:t>0.98</a:t>
            </a:r>
            <a:endParaRPr lang="zh-TW" altLang="en-US" sz="2000" dirty="0"/>
          </a:p>
        </p:txBody>
      </p:sp>
      <p:sp>
        <p:nvSpPr>
          <p:cNvPr id="24" name="文字方塊 23">
            <a:extLst>
              <a:ext uri="{FF2B5EF4-FFF2-40B4-BE49-F238E27FC236}">
                <a16:creationId xmlns:a16="http://schemas.microsoft.com/office/drawing/2014/main" id="{7AD0F048-5305-459F-8F5B-2CEDBFBAC87C}"/>
              </a:ext>
            </a:extLst>
          </p:cNvPr>
          <p:cNvSpPr txBox="1"/>
          <p:nvPr/>
        </p:nvSpPr>
        <p:spPr>
          <a:xfrm>
            <a:off x="3692579" y="4795509"/>
            <a:ext cx="1781216" cy="400110"/>
          </a:xfrm>
          <a:prstGeom prst="rect">
            <a:avLst/>
          </a:prstGeom>
          <a:noFill/>
        </p:spPr>
        <p:txBody>
          <a:bodyPr wrap="square" rtlCol="0">
            <a:spAutoFit/>
          </a:bodyPr>
          <a:lstStyle/>
          <a:p>
            <a:pPr algn="ctr"/>
            <a:r>
              <a:rPr lang="en-US" altLang="zh-TW" sz="2000" dirty="0"/>
              <a:t>Smoothing </a:t>
            </a:r>
            <a:endParaRPr lang="zh-TW" altLang="en-US" sz="2000" dirty="0"/>
          </a:p>
        </p:txBody>
      </p:sp>
      <p:cxnSp>
        <p:nvCxnSpPr>
          <p:cNvPr id="25" name="直線單箭頭接點 24">
            <a:extLst>
              <a:ext uri="{FF2B5EF4-FFF2-40B4-BE49-F238E27FC236}">
                <a16:creationId xmlns:a16="http://schemas.microsoft.com/office/drawing/2014/main" id="{9FD093D7-ADC2-4C64-A1AE-FB90BF1E2C05}"/>
              </a:ext>
            </a:extLst>
          </p:cNvPr>
          <p:cNvCxnSpPr>
            <a:cxnSpLocks/>
          </p:cNvCxnSpPr>
          <p:nvPr/>
        </p:nvCxnSpPr>
        <p:spPr>
          <a:xfrm>
            <a:off x="3745286" y="4747118"/>
            <a:ext cx="17794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897F176-9E53-4AD6-A1B7-7F54CCC7D02D}"/>
              </a:ext>
            </a:extLst>
          </p:cNvPr>
          <p:cNvSpPr/>
          <p:nvPr/>
        </p:nvSpPr>
        <p:spPr>
          <a:xfrm>
            <a:off x="5933897" y="5947828"/>
            <a:ext cx="1569660" cy="400110"/>
          </a:xfrm>
          <a:prstGeom prst="rect">
            <a:avLst/>
          </a:prstGeom>
        </p:spPr>
        <p:txBody>
          <a:bodyPr wrap="none">
            <a:spAutoFit/>
          </a:bodyPr>
          <a:lstStyle/>
          <a:p>
            <a:r>
              <a:rPr lang="en-US" altLang="zh-TW" sz="2000" dirty="0">
                <a:solidFill>
                  <a:srgbClr val="000000"/>
                </a:solidFill>
                <a:latin typeface="Courier New" panose="02070309020205020404" pitchFamily="49" charset="0"/>
              </a:rPr>
              <a:t>tiger cat</a:t>
            </a:r>
            <a:endParaRPr lang="zh-TW" altLang="en-US" sz="2000" dirty="0"/>
          </a:p>
        </p:txBody>
      </p:sp>
      <p:sp>
        <p:nvSpPr>
          <p:cNvPr id="27" name="矩形 26">
            <a:extLst>
              <a:ext uri="{FF2B5EF4-FFF2-40B4-BE49-F238E27FC236}">
                <a16:creationId xmlns:a16="http://schemas.microsoft.com/office/drawing/2014/main" id="{A9148B65-DCF0-4C0D-9244-8CB8DA8132C6}"/>
              </a:ext>
            </a:extLst>
          </p:cNvPr>
          <p:cNvSpPr/>
          <p:nvPr/>
        </p:nvSpPr>
        <p:spPr>
          <a:xfrm>
            <a:off x="6447352" y="6290860"/>
            <a:ext cx="800219" cy="400110"/>
          </a:xfrm>
          <a:prstGeom prst="rect">
            <a:avLst/>
          </a:prstGeom>
        </p:spPr>
        <p:txBody>
          <a:bodyPr wrap="none">
            <a:spAutoFit/>
          </a:bodyPr>
          <a:lstStyle/>
          <a:p>
            <a:r>
              <a:rPr lang="en-US" altLang="zh-TW" sz="2000" dirty="0">
                <a:solidFill>
                  <a:srgbClr val="000000"/>
                </a:solidFill>
                <a:latin typeface="Courier New" panose="02070309020205020404" pitchFamily="49" charset="0"/>
              </a:rPr>
              <a:t>0.37</a:t>
            </a:r>
            <a:endParaRPr lang="zh-TW" altLang="en-US" sz="2000" dirty="0"/>
          </a:p>
        </p:txBody>
      </p:sp>
    </p:spTree>
    <p:extLst>
      <p:ext uri="{BB962C8B-B14F-4D97-AF65-F5344CB8AC3E}">
        <p14:creationId xmlns:p14="http://schemas.microsoft.com/office/powerpoint/2010/main" val="20425525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24"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3522D7-A5C8-4611-8B2A-ACF4AC585C45}"/>
              </a:ext>
            </a:extLst>
          </p:cNvPr>
          <p:cNvSpPr>
            <a:spLocks noGrp="1"/>
          </p:cNvSpPr>
          <p:nvPr>
            <p:ph type="title"/>
          </p:nvPr>
        </p:nvSpPr>
        <p:spPr/>
        <p:txBody>
          <a:bodyPr/>
          <a:lstStyle/>
          <a:p>
            <a:r>
              <a:rPr lang="en-US" altLang="zh-TW" dirty="0"/>
              <a:t>Passive Defense </a:t>
            </a:r>
            <a:endParaRPr lang="zh-TW" altLang="en-US" dirty="0"/>
          </a:p>
        </p:txBody>
      </p:sp>
      <p:sp>
        <p:nvSpPr>
          <p:cNvPr id="3" name="內容版面配置區 2">
            <a:extLst>
              <a:ext uri="{FF2B5EF4-FFF2-40B4-BE49-F238E27FC236}">
                <a16:creationId xmlns:a16="http://schemas.microsoft.com/office/drawing/2014/main" id="{D518A139-FFF2-438A-ABDC-8022557FFAF9}"/>
              </a:ext>
            </a:extLst>
          </p:cNvPr>
          <p:cNvSpPr>
            <a:spLocks noGrp="1"/>
          </p:cNvSpPr>
          <p:nvPr>
            <p:ph idx="1"/>
          </p:nvPr>
        </p:nvSpPr>
        <p:spPr/>
        <p:txBody>
          <a:bodyPr/>
          <a:lstStyle/>
          <a:p>
            <a:r>
              <a:rPr lang="en-US" altLang="zh-TW" dirty="0"/>
              <a:t>Feature Squeeze </a:t>
            </a:r>
            <a:endParaRPr lang="zh-TW" altLang="en-US" dirty="0"/>
          </a:p>
        </p:txBody>
      </p:sp>
      <p:sp>
        <p:nvSpPr>
          <p:cNvPr id="4" name="矩形 3">
            <a:extLst>
              <a:ext uri="{FF2B5EF4-FFF2-40B4-BE49-F238E27FC236}">
                <a16:creationId xmlns:a16="http://schemas.microsoft.com/office/drawing/2014/main" id="{84365292-F6E1-45E6-B914-74E2BD19EF4E}"/>
              </a:ext>
            </a:extLst>
          </p:cNvPr>
          <p:cNvSpPr/>
          <p:nvPr/>
        </p:nvSpPr>
        <p:spPr>
          <a:xfrm>
            <a:off x="553428" y="6530860"/>
            <a:ext cx="2819298" cy="276999"/>
          </a:xfrm>
          <a:prstGeom prst="rect">
            <a:avLst/>
          </a:prstGeom>
        </p:spPr>
        <p:txBody>
          <a:bodyPr wrap="none">
            <a:spAutoFit/>
          </a:bodyPr>
          <a:lstStyle/>
          <a:p>
            <a:r>
              <a:rPr lang="zh-TW" altLang="en-US" sz="1200" dirty="0"/>
              <a:t>https://arxiv.org/abs/1704.01155</a:t>
            </a:r>
          </a:p>
        </p:txBody>
      </p:sp>
      <p:pic>
        <p:nvPicPr>
          <p:cNvPr id="6" name="圖片 5">
            <a:extLst>
              <a:ext uri="{FF2B5EF4-FFF2-40B4-BE49-F238E27FC236}">
                <a16:creationId xmlns:a16="http://schemas.microsoft.com/office/drawing/2014/main" id="{B9678698-DFEC-4270-A8EE-4882ED19CEC3}"/>
              </a:ext>
            </a:extLst>
          </p:cNvPr>
          <p:cNvPicPr>
            <a:picLocks noChangeAspect="1"/>
          </p:cNvPicPr>
          <p:nvPr/>
        </p:nvPicPr>
        <p:blipFill>
          <a:blip r:embed="rId2"/>
          <a:stretch>
            <a:fillRect/>
          </a:stretch>
        </p:blipFill>
        <p:spPr>
          <a:xfrm>
            <a:off x="0" y="1772816"/>
            <a:ext cx="9144000" cy="3132557"/>
          </a:xfrm>
          <a:prstGeom prst="rect">
            <a:avLst/>
          </a:prstGeom>
        </p:spPr>
      </p:pic>
    </p:spTree>
    <p:extLst>
      <p:ext uri="{BB962C8B-B14F-4D97-AF65-F5344CB8AC3E}">
        <p14:creationId xmlns:p14="http://schemas.microsoft.com/office/powerpoint/2010/main" val="30395368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715277A-0905-40A5-982B-F8194D26B156}"/>
              </a:ext>
            </a:extLst>
          </p:cNvPr>
          <p:cNvPicPr>
            <a:picLocks noChangeAspect="1"/>
          </p:cNvPicPr>
          <p:nvPr/>
        </p:nvPicPr>
        <p:blipFill>
          <a:blip r:embed="rId2"/>
          <a:stretch>
            <a:fillRect/>
          </a:stretch>
        </p:blipFill>
        <p:spPr>
          <a:xfrm>
            <a:off x="1020" y="1468535"/>
            <a:ext cx="9144000" cy="4358493"/>
          </a:xfrm>
          <a:prstGeom prst="rect">
            <a:avLst/>
          </a:prstGeom>
        </p:spPr>
      </p:pic>
      <p:sp>
        <p:nvSpPr>
          <p:cNvPr id="2" name="標題 1">
            <a:extLst>
              <a:ext uri="{FF2B5EF4-FFF2-40B4-BE49-F238E27FC236}">
                <a16:creationId xmlns:a16="http://schemas.microsoft.com/office/drawing/2014/main" id="{6B3AAE25-7F91-4704-9A9C-DC856296DA0C}"/>
              </a:ext>
            </a:extLst>
          </p:cNvPr>
          <p:cNvSpPr>
            <a:spLocks noGrp="1"/>
          </p:cNvSpPr>
          <p:nvPr>
            <p:ph type="title"/>
          </p:nvPr>
        </p:nvSpPr>
        <p:spPr/>
        <p:txBody>
          <a:bodyPr/>
          <a:lstStyle/>
          <a:p>
            <a:r>
              <a:rPr lang="en-US" altLang="zh-TW" dirty="0"/>
              <a:t>Randomization at Inference Phase</a:t>
            </a:r>
            <a:endParaRPr lang="zh-TW" altLang="en-US" dirty="0"/>
          </a:p>
        </p:txBody>
      </p:sp>
      <p:sp>
        <p:nvSpPr>
          <p:cNvPr id="4" name="矩形 3">
            <a:extLst>
              <a:ext uri="{FF2B5EF4-FFF2-40B4-BE49-F238E27FC236}">
                <a16:creationId xmlns:a16="http://schemas.microsoft.com/office/drawing/2014/main" id="{9FF5C913-204C-4548-A723-983B2CCAA526}"/>
              </a:ext>
            </a:extLst>
          </p:cNvPr>
          <p:cNvSpPr/>
          <p:nvPr/>
        </p:nvSpPr>
        <p:spPr>
          <a:xfrm>
            <a:off x="467544" y="6530860"/>
            <a:ext cx="2819298" cy="276999"/>
          </a:xfrm>
          <a:prstGeom prst="rect">
            <a:avLst/>
          </a:prstGeom>
        </p:spPr>
        <p:txBody>
          <a:bodyPr wrap="none">
            <a:spAutoFit/>
          </a:bodyPr>
          <a:lstStyle/>
          <a:p>
            <a:r>
              <a:rPr lang="en-US" altLang="zh-TW" sz="1200" dirty="0"/>
              <a:t>https://arxiv.org/abs/1711.01991</a:t>
            </a:r>
            <a:endParaRPr lang="zh-TW" altLang="en-US" sz="1200" dirty="0"/>
          </a:p>
        </p:txBody>
      </p:sp>
    </p:spTree>
    <p:extLst>
      <p:ext uri="{BB962C8B-B14F-4D97-AF65-F5344CB8AC3E}">
        <p14:creationId xmlns:p14="http://schemas.microsoft.com/office/powerpoint/2010/main" val="15628869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26F00A-BC93-4600-92AD-3C3AF8F3B27D}"/>
              </a:ext>
            </a:extLst>
          </p:cNvPr>
          <p:cNvSpPr>
            <a:spLocks noGrp="1"/>
          </p:cNvSpPr>
          <p:nvPr>
            <p:ph type="title"/>
          </p:nvPr>
        </p:nvSpPr>
        <p:spPr/>
        <p:txBody>
          <a:bodyPr/>
          <a:lstStyle/>
          <a:p>
            <a:r>
              <a:rPr lang="en-US" altLang="zh-TW" dirty="0"/>
              <a:t>Proactive Defense </a:t>
            </a:r>
            <a:endParaRPr lang="zh-TW" altLang="en-US" dirty="0"/>
          </a:p>
        </p:txBody>
      </p:sp>
      <p:sp>
        <p:nvSpPr>
          <p:cNvPr id="3" name="內容版面配置區 2">
            <a:extLst>
              <a:ext uri="{FF2B5EF4-FFF2-40B4-BE49-F238E27FC236}">
                <a16:creationId xmlns:a16="http://schemas.microsoft.com/office/drawing/2014/main" id="{52F237DA-971A-4459-844D-2FD7445051F5}"/>
              </a:ext>
            </a:extLst>
          </p:cNvPr>
          <p:cNvSpPr>
            <a:spLocks noGrp="1"/>
          </p:cNvSpPr>
          <p:nvPr>
            <p:ph idx="1"/>
          </p:nvPr>
        </p:nvSpPr>
        <p:spPr/>
        <p:txBody>
          <a:bodyPr/>
          <a:lstStyle/>
          <a:p>
            <a:r>
              <a:rPr lang="en-US" altLang="zh-TW" dirty="0"/>
              <a:t>Adversarial training</a:t>
            </a:r>
          </a:p>
          <a:p>
            <a:endParaRPr lang="zh-TW" altLang="en-US" sz="1600" dirty="0"/>
          </a:p>
        </p:txBody>
      </p:sp>
      <p:sp>
        <p:nvSpPr>
          <p:cNvPr id="4" name="矩形 3">
            <a:extLst>
              <a:ext uri="{FF2B5EF4-FFF2-40B4-BE49-F238E27FC236}">
                <a16:creationId xmlns:a16="http://schemas.microsoft.com/office/drawing/2014/main" id="{E9D8FCD4-EF39-4085-8EF9-DC083C002329}"/>
              </a:ext>
            </a:extLst>
          </p:cNvPr>
          <p:cNvSpPr/>
          <p:nvPr/>
        </p:nvSpPr>
        <p:spPr>
          <a:xfrm>
            <a:off x="5629805" y="874375"/>
            <a:ext cx="3057247" cy="70788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zh-TW" altLang="en-US" sz="2000" dirty="0">
                <a:latin typeface="微軟正黑體" panose="020B0604030504040204" pitchFamily="34" charset="-120"/>
                <a:ea typeface="微軟正黑體" panose="020B0604030504040204" pitchFamily="34" charset="-120"/>
              </a:rPr>
              <a:t>精神：</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找出漏洞、補起來</a:t>
            </a:r>
            <a:endParaRPr lang="en-US" altLang="zh-TW" sz="2000"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3011CA63-7A5D-414A-9C66-F22A75B82703}"/>
              </a:ext>
            </a:extLst>
          </p:cNvPr>
          <p:cNvSpPr txBox="1"/>
          <p:nvPr/>
        </p:nvSpPr>
        <p:spPr>
          <a:xfrm>
            <a:off x="566738" y="2614240"/>
            <a:ext cx="3487479" cy="369332"/>
          </a:xfrm>
          <a:prstGeom prst="rect">
            <a:avLst/>
          </a:prstGeom>
          <a:noFill/>
        </p:spPr>
        <p:txBody>
          <a:bodyPr wrap="square" rtlCol="0">
            <a:spAutoFit/>
          </a:bodyPr>
          <a:lstStyle/>
          <a:p>
            <a:r>
              <a:rPr lang="en-US" altLang="zh-TW" dirty="0"/>
              <a:t>For t = 1 to T </a:t>
            </a:r>
            <a:endParaRPr lang="zh-TW" altLang="en-US" dirty="0"/>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5AD8600B-8FCB-410F-B711-477A24101F3C}"/>
                  </a:ext>
                </a:extLst>
              </p:cNvPr>
              <p:cNvSpPr txBox="1"/>
              <p:nvPr/>
            </p:nvSpPr>
            <p:spPr>
              <a:xfrm>
                <a:off x="566738" y="1628800"/>
                <a:ext cx="7809564" cy="369332"/>
              </a:xfrm>
              <a:prstGeom prst="rect">
                <a:avLst/>
              </a:prstGeom>
              <a:noFill/>
            </p:spPr>
            <p:txBody>
              <a:bodyPr wrap="square" rtlCol="0">
                <a:spAutoFit/>
              </a:bodyPr>
              <a:lstStyle/>
              <a:p>
                <a:r>
                  <a:rPr lang="en-US" altLang="zh-TW" dirty="0"/>
                  <a:t>Given training data </a:t>
                </a:r>
                <a14:m>
                  <m:oMath xmlns:m="http://schemas.openxmlformats.org/officeDocument/2006/math">
                    <m:r>
                      <m:rPr>
                        <m:sty m:val="p"/>
                      </m:rPr>
                      <a:rPr lang="en-US" altLang="zh-TW" b="0" i="0" smtClean="0">
                        <a:latin typeface="Cambria Math" panose="02040503050406030204" pitchFamily="18" charset="0"/>
                      </a:rPr>
                      <m:t>X</m:t>
                    </m:r>
                    <m:r>
                      <a:rPr lang="en-US" altLang="zh-TW" b="0" i="0" smtClean="0">
                        <a:latin typeface="Cambria Math" panose="02040503050406030204" pitchFamily="18" charset="0"/>
                      </a:rPr>
                      <m:t>=</m:t>
                    </m:r>
                    <m:d>
                      <m:dPr>
                        <m:begChr m:val="{"/>
                        <m:endChr m:val="}"/>
                        <m:ctrlPr>
                          <a:rPr lang="en-US" altLang="zh-TW" i="1" smtClean="0">
                            <a:latin typeface="Cambria Math" panose="02040503050406030204" pitchFamily="18" charset="0"/>
                          </a:rPr>
                        </m:ctrlPr>
                      </m:dPr>
                      <m:e>
                        <m:d>
                          <m:dPr>
                            <m:ctrlPr>
                              <a:rPr lang="en-US" altLang="zh-TW" i="1" smtClean="0">
                                <a:latin typeface="Cambria Math" panose="02040503050406030204" pitchFamily="18" charset="0"/>
                              </a:rPr>
                            </m:ctrlPr>
                          </m:dPr>
                          <m:e>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b="0" i="1" smtClean="0">
                                    <a:latin typeface="Cambria Math" panose="02040503050406030204" pitchFamily="18" charset="0"/>
                                  </a:rPr>
                                  <m:t>1</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𝑦</m:t>
                                    </m:r>
                                  </m:e>
                                </m:acc>
                              </m:e>
                              <m:sup>
                                <m:r>
                                  <a:rPr lang="en-US" altLang="zh-TW" b="0" i="1" smtClean="0">
                                    <a:latin typeface="Cambria Math" panose="02040503050406030204" pitchFamily="18" charset="0"/>
                                  </a:rPr>
                                  <m:t>1</m:t>
                                </m:r>
                              </m:sup>
                            </m:sSup>
                          </m:e>
                        </m:d>
                        <m:r>
                          <a:rPr lang="en-US" altLang="zh-TW" b="0" i="1" smtClean="0">
                            <a:latin typeface="Cambria Math" panose="02040503050406030204" pitchFamily="18" charset="0"/>
                          </a:rPr>
                          <m:t>,</m:t>
                        </m:r>
                        <m:d>
                          <m:dPr>
                            <m:ctrlPr>
                              <a:rPr lang="en-US" altLang="zh-TW" b="0" i="1" smtClean="0">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𝑦</m:t>
                                    </m:r>
                                  </m:e>
                                </m:acc>
                              </m:e>
                              <m:sup>
                                <m:r>
                                  <a:rPr lang="en-US" altLang="zh-TW" b="0" i="1" smtClean="0">
                                    <a:latin typeface="Cambria Math" panose="02040503050406030204" pitchFamily="18" charset="0"/>
                                  </a:rPr>
                                  <m:t>2</m:t>
                                </m:r>
                              </m:sup>
                            </m:sSup>
                          </m:e>
                        </m:d>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b="0" i="1" smtClean="0">
                                    <a:latin typeface="Cambria Math" panose="02040503050406030204" pitchFamily="18" charset="0"/>
                                  </a:rPr>
                                  <m:t>𝑁</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𝑦</m:t>
                                    </m:r>
                                  </m:e>
                                </m:acc>
                              </m:e>
                              <m:sup>
                                <m:r>
                                  <a:rPr lang="en-US" altLang="zh-TW" b="0" i="1" smtClean="0">
                                    <a:latin typeface="Cambria Math" panose="02040503050406030204" pitchFamily="18" charset="0"/>
                                  </a:rPr>
                                  <m:t>𝑦</m:t>
                                </m:r>
                              </m:sup>
                            </m:sSup>
                          </m:e>
                        </m:d>
                      </m:e>
                    </m:d>
                  </m:oMath>
                </a14:m>
                <a:endParaRPr lang="zh-TW" altLang="en-US" dirty="0"/>
              </a:p>
            </p:txBody>
          </p:sp>
        </mc:Choice>
        <mc:Fallback xmlns="">
          <p:sp>
            <p:nvSpPr>
              <p:cNvPr id="11" name="文字方塊 10">
                <a:extLst>
                  <a:ext uri="{FF2B5EF4-FFF2-40B4-BE49-F238E27FC236}">
                    <a16:creationId xmlns:a16="http://schemas.microsoft.com/office/drawing/2014/main" id="{5AD8600B-8FCB-410F-B711-477A24101F3C}"/>
                  </a:ext>
                </a:extLst>
              </p:cNvPr>
              <p:cNvSpPr txBox="1">
                <a:spLocks noRot="1" noChangeAspect="1" noMove="1" noResize="1" noEditPoints="1" noAdjustHandles="1" noChangeArrowheads="1" noChangeShapeType="1" noTextEdit="1"/>
              </p:cNvSpPr>
              <p:nvPr/>
            </p:nvSpPr>
            <p:spPr>
              <a:xfrm>
                <a:off x="566738" y="1628800"/>
                <a:ext cx="7809564" cy="369332"/>
              </a:xfrm>
              <a:prstGeom prst="rect">
                <a:avLst/>
              </a:prstGeom>
              <a:blipFill>
                <a:blip r:embed="rId3"/>
                <a:stretch>
                  <a:fillRect l="-703"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E423C2E4-F858-4428-B9B9-604136D806C1}"/>
                  </a:ext>
                </a:extLst>
              </p:cNvPr>
              <p:cNvSpPr txBox="1"/>
              <p:nvPr/>
            </p:nvSpPr>
            <p:spPr>
              <a:xfrm>
                <a:off x="1709018" y="3665757"/>
                <a:ext cx="4658206" cy="646331"/>
              </a:xfrm>
              <a:prstGeom prst="rect">
                <a:avLst/>
              </a:prstGeom>
              <a:noFill/>
            </p:spPr>
            <p:txBody>
              <a:bodyPr wrap="square" rtlCol="0">
                <a:spAutoFit/>
              </a:bodyPr>
              <a:lstStyle/>
              <a:p>
                <a:r>
                  <a:rPr lang="en-US" altLang="zh-TW" dirty="0"/>
                  <a:t>Find adversarial input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𝑥</m:t>
                            </m:r>
                          </m:e>
                        </m:acc>
                      </m:e>
                      <m:sup>
                        <m:r>
                          <a:rPr lang="en-US" altLang="zh-TW" i="1">
                            <a:latin typeface="Cambria Math" panose="02040503050406030204" pitchFamily="18" charset="0"/>
                          </a:rPr>
                          <m:t>𝑛</m:t>
                        </m:r>
                      </m:sup>
                    </m:sSup>
                  </m:oMath>
                </a14:m>
                <a:r>
                  <a:rPr lang="en-US" altLang="zh-TW" dirty="0"/>
                  <a:t> given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𝑛</m:t>
                        </m:r>
                      </m:sup>
                    </m:sSup>
                  </m:oMath>
                </a14:m>
                <a:r>
                  <a:rPr lang="en-US" altLang="zh-TW" dirty="0"/>
                  <a:t> by an attack algorithm  </a:t>
                </a:r>
                <a:endParaRPr lang="zh-TW" altLang="en-US" dirty="0"/>
              </a:p>
            </p:txBody>
          </p:sp>
        </mc:Choice>
        <mc:Fallback xmlns="">
          <p:sp>
            <p:nvSpPr>
              <p:cNvPr id="12" name="文字方塊 11">
                <a:extLst>
                  <a:ext uri="{FF2B5EF4-FFF2-40B4-BE49-F238E27FC236}">
                    <a16:creationId xmlns:a16="http://schemas.microsoft.com/office/drawing/2014/main" id="{E423C2E4-F858-4428-B9B9-604136D806C1}"/>
                  </a:ext>
                </a:extLst>
              </p:cNvPr>
              <p:cNvSpPr txBox="1">
                <a:spLocks noRot="1" noChangeAspect="1" noMove="1" noResize="1" noEditPoints="1" noAdjustHandles="1" noChangeArrowheads="1" noChangeShapeType="1" noTextEdit="1"/>
              </p:cNvSpPr>
              <p:nvPr/>
            </p:nvSpPr>
            <p:spPr>
              <a:xfrm>
                <a:off x="1709018" y="3665757"/>
                <a:ext cx="4658206" cy="646331"/>
              </a:xfrm>
              <a:prstGeom prst="rect">
                <a:avLst/>
              </a:prstGeom>
              <a:blipFill>
                <a:blip r:embed="rId4"/>
                <a:stretch>
                  <a:fillRect l="-1047" t="-4717"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9B2FD54-4A93-40C4-BEF6-6E508CA953FA}"/>
                  </a:ext>
                </a:extLst>
              </p:cNvPr>
              <p:cNvSpPr txBox="1"/>
              <p:nvPr/>
            </p:nvSpPr>
            <p:spPr>
              <a:xfrm>
                <a:off x="1054812" y="5836294"/>
                <a:ext cx="5614140" cy="369332"/>
              </a:xfrm>
              <a:prstGeom prst="rect">
                <a:avLst/>
              </a:prstGeom>
              <a:noFill/>
            </p:spPr>
            <p:txBody>
              <a:bodyPr wrap="square" rtlCol="0">
                <a:spAutoFit/>
              </a:bodyPr>
              <a:lstStyle/>
              <a:p>
                <a:r>
                  <a:rPr lang="en-US" altLang="zh-TW" dirty="0"/>
                  <a:t>Using both </a:t>
                </a:r>
                <a14:m>
                  <m:oMath xmlns:m="http://schemas.openxmlformats.org/officeDocument/2006/math">
                    <m:r>
                      <m:rPr>
                        <m:sty m:val="p"/>
                      </m:rPr>
                      <a:rPr lang="en-US" altLang="zh-TW">
                        <a:latin typeface="Cambria Math" panose="02040503050406030204" pitchFamily="18" charset="0"/>
                      </a:rPr>
                      <m:t>X</m:t>
                    </m:r>
                    <m:r>
                      <a:rPr lang="en-US" altLang="zh-TW">
                        <a:latin typeface="Cambria Math" panose="02040503050406030204" pitchFamily="18" charset="0"/>
                      </a:rPr>
                      <m:t>′</m:t>
                    </m:r>
                  </m:oMath>
                </a14:m>
                <a:r>
                  <a:rPr lang="en-US" altLang="zh-TW" dirty="0"/>
                  <a:t> to update your model  </a:t>
                </a:r>
                <a:endParaRPr lang="zh-TW" altLang="en-US" dirty="0"/>
              </a:p>
            </p:txBody>
          </p:sp>
        </mc:Choice>
        <mc:Fallback xmlns="">
          <p:sp>
            <p:nvSpPr>
              <p:cNvPr id="13" name="文字方塊 12">
                <a:extLst>
                  <a:ext uri="{FF2B5EF4-FFF2-40B4-BE49-F238E27FC236}">
                    <a16:creationId xmlns:a16="http://schemas.microsoft.com/office/drawing/2014/main" id="{19B2FD54-4A93-40C4-BEF6-6E508CA953FA}"/>
                  </a:ext>
                </a:extLst>
              </p:cNvPr>
              <p:cNvSpPr txBox="1">
                <a:spLocks noRot="1" noChangeAspect="1" noMove="1" noResize="1" noEditPoints="1" noAdjustHandles="1" noChangeArrowheads="1" noChangeShapeType="1" noTextEdit="1"/>
              </p:cNvSpPr>
              <p:nvPr/>
            </p:nvSpPr>
            <p:spPr>
              <a:xfrm>
                <a:off x="1054812" y="5836294"/>
                <a:ext cx="5614140" cy="369332"/>
              </a:xfrm>
              <a:prstGeom prst="rect">
                <a:avLst/>
              </a:prstGeom>
              <a:blipFill>
                <a:blip r:embed="rId5"/>
                <a:stretch>
                  <a:fillRect l="-869" t="-8197" b="-24590"/>
                </a:stretch>
              </a:blipFill>
            </p:spPr>
            <p:txBody>
              <a:bodyPr/>
              <a:lstStyle/>
              <a:p>
                <a:r>
                  <a:rPr lang="zh-CN" altLang="en-US">
                    <a:noFill/>
                  </a:rPr>
                  <a:t> </a:t>
                </a:r>
              </a:p>
            </p:txBody>
          </p:sp>
        </mc:Fallback>
      </mc:AlternateContent>
      <p:sp>
        <p:nvSpPr>
          <p:cNvPr id="14" name="文字方塊 13">
            <a:extLst>
              <a:ext uri="{FF2B5EF4-FFF2-40B4-BE49-F238E27FC236}">
                <a16:creationId xmlns:a16="http://schemas.microsoft.com/office/drawing/2014/main" id="{D944B8B6-844F-429D-8753-B97C889EC2C2}"/>
              </a:ext>
            </a:extLst>
          </p:cNvPr>
          <p:cNvSpPr txBox="1"/>
          <p:nvPr/>
        </p:nvSpPr>
        <p:spPr>
          <a:xfrm>
            <a:off x="1054812" y="3126928"/>
            <a:ext cx="3487479" cy="369332"/>
          </a:xfrm>
          <a:prstGeom prst="rect">
            <a:avLst/>
          </a:prstGeom>
          <a:noFill/>
        </p:spPr>
        <p:txBody>
          <a:bodyPr wrap="square" rtlCol="0">
            <a:spAutoFit/>
          </a:bodyPr>
          <a:lstStyle/>
          <a:p>
            <a:r>
              <a:rPr lang="en-US" altLang="zh-TW" dirty="0"/>
              <a:t>For n = 1 to N </a:t>
            </a:r>
            <a:endParaRPr lang="zh-TW" altLang="en-US" dirty="0"/>
          </a:p>
        </p:txBody>
      </p:sp>
      <p:sp>
        <p:nvSpPr>
          <p:cNvPr id="15" name="文字方塊 14">
            <a:extLst>
              <a:ext uri="{FF2B5EF4-FFF2-40B4-BE49-F238E27FC236}">
                <a16:creationId xmlns:a16="http://schemas.microsoft.com/office/drawing/2014/main" id="{18806A7B-B4C0-4388-AFC4-3FFCD0EF1191}"/>
              </a:ext>
            </a:extLst>
          </p:cNvPr>
          <p:cNvSpPr txBox="1"/>
          <p:nvPr/>
        </p:nvSpPr>
        <p:spPr>
          <a:xfrm>
            <a:off x="1054812" y="4567291"/>
            <a:ext cx="6478816" cy="646331"/>
          </a:xfrm>
          <a:prstGeom prst="rect">
            <a:avLst/>
          </a:prstGeom>
          <a:noFill/>
        </p:spPr>
        <p:txBody>
          <a:bodyPr wrap="square" rtlCol="0">
            <a:spAutoFit/>
          </a:bodyPr>
          <a:lstStyle/>
          <a:p>
            <a:r>
              <a:rPr lang="en-US" altLang="zh-TW" dirty="0"/>
              <a:t>We have new training data </a:t>
            </a:r>
          </a:p>
          <a:p>
            <a:endParaRPr lang="zh-TW" altLang="en-US" dirty="0"/>
          </a:p>
        </p:txBody>
      </p:sp>
      <p:sp>
        <p:nvSpPr>
          <p:cNvPr id="16" name="文字方塊 15">
            <a:extLst>
              <a:ext uri="{FF2B5EF4-FFF2-40B4-BE49-F238E27FC236}">
                <a16:creationId xmlns:a16="http://schemas.microsoft.com/office/drawing/2014/main" id="{5BDD78E6-18AF-4A46-86A2-F51D79282CA6}"/>
              </a:ext>
            </a:extLst>
          </p:cNvPr>
          <p:cNvSpPr txBox="1"/>
          <p:nvPr/>
        </p:nvSpPr>
        <p:spPr>
          <a:xfrm>
            <a:off x="6228858" y="5128081"/>
            <a:ext cx="259374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dirty="0"/>
              <a:t>Data Augmentation</a:t>
            </a:r>
            <a:endParaRPr lang="zh-TW" altLang="en-US" dirty="0"/>
          </a:p>
        </p:txBody>
      </p:sp>
      <p:sp>
        <p:nvSpPr>
          <p:cNvPr id="17" name="文字方塊 16">
            <a:extLst>
              <a:ext uri="{FF2B5EF4-FFF2-40B4-BE49-F238E27FC236}">
                <a16:creationId xmlns:a16="http://schemas.microsoft.com/office/drawing/2014/main" id="{2C263C22-1C28-45CD-807A-7F7662B30C9E}"/>
              </a:ext>
            </a:extLst>
          </p:cNvPr>
          <p:cNvSpPr txBox="1"/>
          <p:nvPr/>
        </p:nvSpPr>
        <p:spPr>
          <a:xfrm>
            <a:off x="4573857" y="4555715"/>
            <a:ext cx="3415001"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dirty="0"/>
              <a:t>different in each iteration</a:t>
            </a:r>
            <a:endParaRPr lang="zh-TW" altLang="en-US" dirty="0"/>
          </a:p>
        </p:txBody>
      </p:sp>
      <p:sp>
        <p:nvSpPr>
          <p:cNvPr id="18" name="矩形 17">
            <a:extLst>
              <a:ext uri="{FF2B5EF4-FFF2-40B4-BE49-F238E27FC236}">
                <a16:creationId xmlns:a16="http://schemas.microsoft.com/office/drawing/2014/main" id="{9D42A451-F688-4994-9980-172B31CA128B}"/>
              </a:ext>
            </a:extLst>
          </p:cNvPr>
          <p:cNvSpPr/>
          <p:nvPr/>
        </p:nvSpPr>
        <p:spPr>
          <a:xfrm>
            <a:off x="3083137" y="3078186"/>
            <a:ext cx="1107996"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dirty="0">
                <a:latin typeface="微軟正黑體" panose="020B0604030504040204" pitchFamily="34" charset="-120"/>
                <a:ea typeface="微軟正黑體" panose="020B0604030504040204" pitchFamily="34" charset="-120"/>
              </a:rPr>
              <a:t>找出漏洞</a:t>
            </a:r>
            <a:endParaRPr lang="en-US" altLang="zh-TW"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C1ED0FEC-19A2-4290-95A1-4EEB29F54AEA}"/>
                  </a:ext>
                </a:extLst>
              </p:cNvPr>
              <p:cNvSpPr/>
              <p:nvPr/>
            </p:nvSpPr>
            <p:spPr>
              <a:xfrm>
                <a:off x="1400246" y="5152316"/>
                <a:ext cx="37846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a:latin typeface="Cambria Math" panose="02040503050406030204" pitchFamily="18" charset="0"/>
                        </a:rPr>
                        <m:t>X</m:t>
                      </m:r>
                      <m:r>
                        <a:rPr lang="en-US" altLang="zh-TW">
                          <a:latin typeface="Cambria Math" panose="02040503050406030204" pitchFamily="18" charset="0"/>
                        </a:rPr>
                        <m:t>′=</m:t>
                      </m:r>
                      <m:d>
                        <m:dPr>
                          <m:begChr m:val="{"/>
                          <m:endChr m:val="}"/>
                          <m:ctrlPr>
                            <a:rPr lang="en-US" altLang="zh-TW" i="1">
                              <a:latin typeface="Cambria Math" panose="02040503050406030204" pitchFamily="18" charset="0"/>
                            </a:rPr>
                          </m:ctrlPr>
                        </m:dPr>
                        <m:e>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𝑦</m:t>
                                      </m:r>
                                    </m:e>
                                  </m:acc>
                                </m:e>
                                <m:sup>
                                  <m:r>
                                    <a:rPr lang="en-US" altLang="zh-TW" i="1">
                                      <a:latin typeface="Cambria Math" panose="02040503050406030204" pitchFamily="18" charset="0"/>
                                    </a:rPr>
                                    <m:t>1</m:t>
                                  </m:r>
                                </m:sup>
                              </m:sSup>
                            </m:e>
                          </m:d>
                          <m:r>
                            <a:rPr lang="en-US" altLang="zh-TW" i="1">
                              <a:latin typeface="Cambria Math" panose="02040503050406030204" pitchFamily="18" charset="0"/>
                            </a:rPr>
                            <m:t>,</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𝑦</m:t>
                                      </m:r>
                                    </m:e>
                                  </m:acc>
                                </m:e>
                                <m:sup>
                                  <m:r>
                                    <a:rPr lang="en-US" altLang="zh-TW" i="1">
                                      <a:latin typeface="Cambria Math" panose="02040503050406030204" pitchFamily="18" charset="0"/>
                                    </a:rPr>
                                    <m:t>2</m:t>
                                  </m:r>
                                </m:sup>
                              </m:sSup>
                            </m:e>
                          </m:d>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d>
                            <m:dPr>
                              <m:ctrlPr>
                                <a:rPr lang="en-US" altLang="zh-TW" i="1">
                                  <a:latin typeface="Cambria Math" panose="02040503050406030204" pitchFamily="18" charset="0"/>
                                  <a:ea typeface="Cambria Math" panose="02040503050406030204" pitchFamily="18" charset="0"/>
                                </a:rPr>
                              </m:ctrlPr>
                            </m:dPr>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𝑁</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𝑦</m:t>
                                      </m:r>
                                    </m:e>
                                  </m:acc>
                                </m:e>
                                <m:sup>
                                  <m:r>
                                    <a:rPr lang="en-US" altLang="zh-TW" i="1">
                                      <a:latin typeface="Cambria Math" panose="02040503050406030204" pitchFamily="18" charset="0"/>
                                    </a:rPr>
                                    <m:t>𝑦</m:t>
                                  </m:r>
                                </m:sup>
                              </m:sSup>
                            </m:e>
                          </m:d>
                        </m:e>
                      </m:d>
                    </m:oMath>
                  </m:oMathPara>
                </a14:m>
                <a:endParaRPr lang="zh-TW" altLang="en-US" dirty="0"/>
              </a:p>
            </p:txBody>
          </p:sp>
        </mc:Choice>
        <mc:Fallback xmlns="">
          <p:sp>
            <p:nvSpPr>
              <p:cNvPr id="19" name="矩形 18">
                <a:extLst>
                  <a:ext uri="{FF2B5EF4-FFF2-40B4-BE49-F238E27FC236}">
                    <a16:creationId xmlns:a16="http://schemas.microsoft.com/office/drawing/2014/main" id="{C1ED0FEC-19A2-4290-95A1-4EEB29F54AEA}"/>
                  </a:ext>
                </a:extLst>
              </p:cNvPr>
              <p:cNvSpPr>
                <a:spLocks noRot="1" noChangeAspect="1" noMove="1" noResize="1" noEditPoints="1" noAdjustHandles="1" noChangeArrowheads="1" noChangeShapeType="1" noTextEdit="1"/>
              </p:cNvSpPr>
              <p:nvPr/>
            </p:nvSpPr>
            <p:spPr>
              <a:xfrm>
                <a:off x="1400246" y="5152316"/>
                <a:ext cx="3784626" cy="369332"/>
              </a:xfrm>
              <a:prstGeom prst="rect">
                <a:avLst/>
              </a:prstGeom>
              <a:blipFill>
                <a:blip r:embed="rId6"/>
                <a:stretch>
                  <a:fillRect t="-3279"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52E331F8-98C3-47A6-9FED-12F9E0FDE1F0}"/>
                  </a:ext>
                </a:extLst>
              </p:cNvPr>
              <p:cNvSpPr txBox="1"/>
              <p:nvPr/>
            </p:nvSpPr>
            <p:spPr>
              <a:xfrm>
                <a:off x="566738" y="2117776"/>
                <a:ext cx="5614140" cy="369332"/>
              </a:xfrm>
              <a:prstGeom prst="rect">
                <a:avLst/>
              </a:prstGeom>
              <a:noFill/>
            </p:spPr>
            <p:txBody>
              <a:bodyPr wrap="square" rtlCol="0">
                <a:spAutoFit/>
              </a:bodyPr>
              <a:lstStyle/>
              <a:p>
                <a:r>
                  <a:rPr lang="en-US" altLang="zh-TW" dirty="0"/>
                  <a:t>Using </a:t>
                </a:r>
                <a14:m>
                  <m:oMath xmlns:m="http://schemas.openxmlformats.org/officeDocument/2006/math">
                    <m:r>
                      <m:rPr>
                        <m:sty m:val="p"/>
                      </m:rPr>
                      <a:rPr lang="en-US" altLang="zh-TW">
                        <a:latin typeface="Cambria Math" panose="02040503050406030204" pitchFamily="18" charset="0"/>
                      </a:rPr>
                      <m:t>X</m:t>
                    </m:r>
                  </m:oMath>
                </a14:m>
                <a:r>
                  <a:rPr lang="en-US" altLang="zh-TW" dirty="0"/>
                  <a:t> to train your model  </a:t>
                </a:r>
                <a:endParaRPr lang="zh-TW" altLang="en-US" dirty="0"/>
              </a:p>
            </p:txBody>
          </p:sp>
        </mc:Choice>
        <mc:Fallback xmlns="">
          <p:sp>
            <p:nvSpPr>
              <p:cNvPr id="20" name="文字方塊 19">
                <a:extLst>
                  <a:ext uri="{FF2B5EF4-FFF2-40B4-BE49-F238E27FC236}">
                    <a16:creationId xmlns:a16="http://schemas.microsoft.com/office/drawing/2014/main" id="{52E331F8-98C3-47A6-9FED-12F9E0FDE1F0}"/>
                  </a:ext>
                </a:extLst>
              </p:cNvPr>
              <p:cNvSpPr txBox="1">
                <a:spLocks noRot="1" noChangeAspect="1" noMove="1" noResize="1" noEditPoints="1" noAdjustHandles="1" noChangeArrowheads="1" noChangeShapeType="1" noTextEdit="1"/>
              </p:cNvSpPr>
              <p:nvPr/>
            </p:nvSpPr>
            <p:spPr>
              <a:xfrm>
                <a:off x="566738" y="2117776"/>
                <a:ext cx="5614140" cy="369332"/>
              </a:xfrm>
              <a:prstGeom prst="rect">
                <a:avLst/>
              </a:prstGeom>
              <a:blipFill>
                <a:blip r:embed="rId7"/>
                <a:stretch>
                  <a:fillRect l="-977" t="-8197" b="-24590"/>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88C5F585-9F9B-4BA5-AB8B-F370D3CEAF6C}"/>
              </a:ext>
            </a:extLst>
          </p:cNvPr>
          <p:cNvSpPr/>
          <p:nvPr/>
        </p:nvSpPr>
        <p:spPr>
          <a:xfrm>
            <a:off x="5666633" y="5799630"/>
            <a:ext cx="1338828"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TW" altLang="en-US" dirty="0">
                <a:latin typeface="微軟正黑體" panose="020B0604030504040204" pitchFamily="34" charset="-120"/>
                <a:ea typeface="微軟正黑體" panose="020B0604030504040204" pitchFamily="34" charset="-120"/>
              </a:rPr>
              <a:t>把洞補起來</a:t>
            </a:r>
            <a:endParaRPr lang="en-US" altLang="zh-TW"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FFB595A6-92FF-4A4B-B15E-87DD8FB8AFAC}"/>
              </a:ext>
            </a:extLst>
          </p:cNvPr>
          <p:cNvSpPr txBox="1"/>
          <p:nvPr/>
        </p:nvSpPr>
        <p:spPr>
          <a:xfrm>
            <a:off x="6093312" y="3842589"/>
            <a:ext cx="259374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dirty="0"/>
              <a:t>Using algorithm A</a:t>
            </a:r>
            <a:endParaRPr lang="zh-TW" altLang="en-US" dirty="0"/>
          </a:p>
        </p:txBody>
      </p:sp>
      <p:sp>
        <p:nvSpPr>
          <p:cNvPr id="23" name="文字方塊 22">
            <a:extLst>
              <a:ext uri="{FF2B5EF4-FFF2-40B4-BE49-F238E27FC236}">
                <a16:creationId xmlns:a16="http://schemas.microsoft.com/office/drawing/2014/main" id="{9B65AEB5-8743-42A6-84D3-F0083592C72D}"/>
              </a:ext>
            </a:extLst>
          </p:cNvPr>
          <p:cNvSpPr txBox="1"/>
          <p:nvPr/>
        </p:nvSpPr>
        <p:spPr>
          <a:xfrm>
            <a:off x="5161163" y="2287036"/>
            <a:ext cx="3487479" cy="92333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dirty="0"/>
              <a:t>This method would stop algorithm A, but is still  vulnerable for algorithm B. </a:t>
            </a:r>
            <a:endParaRPr lang="zh-TW" altLang="en-US" dirty="0"/>
          </a:p>
        </p:txBody>
      </p:sp>
    </p:spTree>
    <p:extLst>
      <p:ext uri="{BB962C8B-B14F-4D97-AF65-F5344CB8AC3E}">
        <p14:creationId xmlns:p14="http://schemas.microsoft.com/office/powerpoint/2010/main" val="13051710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5" grpId="0"/>
      <p:bldP spid="16" grpId="0" animBg="1"/>
      <p:bldP spid="17" grpId="0" animBg="1"/>
      <p:bldP spid="18" grpId="0" animBg="1"/>
      <p:bldP spid="19" grpId="0"/>
      <p:bldP spid="20" grpId="0"/>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9AF7D-0C52-48A4-9E9E-447817EAF9E9}"/>
              </a:ext>
            </a:extLst>
          </p:cNvPr>
          <p:cNvSpPr>
            <a:spLocks noGrp="1"/>
          </p:cNvSpPr>
          <p:nvPr>
            <p:ph type="title"/>
          </p:nvPr>
        </p:nvSpPr>
        <p:spPr/>
        <p:txBody>
          <a:bodyPr/>
          <a:lstStyle/>
          <a:p>
            <a:r>
              <a:rPr lang="en-US" altLang="zh-TW" dirty="0"/>
              <a:t>Proactive Defense </a:t>
            </a:r>
            <a:endParaRPr lang="zh-CN" altLang="en-US" dirty="0"/>
          </a:p>
        </p:txBody>
      </p:sp>
      <p:sp>
        <p:nvSpPr>
          <p:cNvPr id="3" name="内容占位符 2">
            <a:extLst>
              <a:ext uri="{FF2B5EF4-FFF2-40B4-BE49-F238E27FC236}">
                <a16:creationId xmlns:a16="http://schemas.microsoft.com/office/drawing/2014/main" id="{FE4AD6A5-5982-477E-9ECF-8F3CFC7CE262}"/>
              </a:ext>
            </a:extLst>
          </p:cNvPr>
          <p:cNvSpPr>
            <a:spLocks noGrp="1"/>
          </p:cNvSpPr>
          <p:nvPr>
            <p:ph idx="1"/>
          </p:nvPr>
        </p:nvSpPr>
        <p:spPr/>
        <p:txBody>
          <a:bodyPr/>
          <a:lstStyle/>
          <a:p>
            <a:r>
              <a:rPr lang="en-US" altLang="zh-TW" dirty="0"/>
              <a:t>Defensive distillation</a:t>
            </a:r>
            <a:endParaRPr lang="zh-CN" altLang="en-US" dirty="0"/>
          </a:p>
        </p:txBody>
      </p:sp>
      <p:sp>
        <p:nvSpPr>
          <p:cNvPr id="4" name="页脚占位符 3">
            <a:extLst>
              <a:ext uri="{FF2B5EF4-FFF2-40B4-BE49-F238E27FC236}">
                <a16:creationId xmlns:a16="http://schemas.microsoft.com/office/drawing/2014/main" id="{DEF7D7B6-D86A-438C-A9DE-A0390989AE85}"/>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D05E48E2-A801-4BF1-9A2D-9CA73D39C2AB}"/>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34</a:t>
            </a:fld>
            <a:endParaRPr lang="en-US" altLang="zh-CN">
              <a:solidFill>
                <a:srgbClr val="000000"/>
              </a:solidFill>
            </a:endParaRPr>
          </a:p>
        </p:txBody>
      </p:sp>
      <p:pic>
        <p:nvPicPr>
          <p:cNvPr id="1026" name="Picture 2" descr="âDefensive distillationâçå¾çæç´¢ç»æ">
            <a:extLst>
              <a:ext uri="{FF2B5EF4-FFF2-40B4-BE49-F238E27FC236}">
                <a16:creationId xmlns:a16="http://schemas.microsoft.com/office/drawing/2014/main" id="{63E6BF7E-9388-475F-9F13-E24FE419F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1700808"/>
            <a:ext cx="9144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6557"/>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C6BBDA-5931-4CCA-A243-D5EE3742A3FD}"/>
              </a:ext>
            </a:extLst>
          </p:cNvPr>
          <p:cNvSpPr>
            <a:spLocks noGrp="1"/>
          </p:cNvSpPr>
          <p:nvPr>
            <p:ph idx="1"/>
          </p:nvPr>
        </p:nvSpPr>
        <p:spPr/>
        <p:txBody>
          <a:bodyPr/>
          <a:lstStyle/>
          <a:p>
            <a:r>
              <a:rPr lang="en-US" altLang="zh-CN" dirty="0"/>
              <a:t>A </a:t>
            </a:r>
            <a:r>
              <a:rPr lang="en-US" altLang="zh-CN" dirty="0">
                <a:solidFill>
                  <a:srgbClr val="C00000"/>
                </a:solidFill>
              </a:rPr>
              <a:t>failed</a:t>
            </a:r>
            <a:r>
              <a:rPr lang="en-US" altLang="zh-CN" dirty="0"/>
              <a:t> defense!</a:t>
            </a:r>
            <a:endParaRPr lang="zh-CN" altLang="en-US" dirty="0"/>
          </a:p>
        </p:txBody>
      </p:sp>
      <p:sp>
        <p:nvSpPr>
          <p:cNvPr id="4" name="页脚占位符 3">
            <a:extLst>
              <a:ext uri="{FF2B5EF4-FFF2-40B4-BE49-F238E27FC236}">
                <a16:creationId xmlns:a16="http://schemas.microsoft.com/office/drawing/2014/main" id="{6DED6B94-A23F-4ABA-954A-F077506B4E81}"/>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FF8D2DB7-E0C1-4DF3-A9C8-F30765B5C895}"/>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35</a:t>
            </a:fld>
            <a:endParaRPr lang="en-US" altLang="zh-CN">
              <a:solidFill>
                <a:srgbClr val="000000"/>
              </a:solidFill>
            </a:endParaRPr>
          </a:p>
        </p:txBody>
      </p:sp>
      <p:sp>
        <p:nvSpPr>
          <p:cNvPr id="6" name="AutoShape 2" descr="https://openai.com/content/images/2017/02/adversarial_img_3.png">
            <a:extLst>
              <a:ext uri="{FF2B5EF4-FFF2-40B4-BE49-F238E27FC236}">
                <a16:creationId xmlns:a16="http://schemas.microsoft.com/office/drawing/2014/main" id="{D9F43BDE-DABE-4643-9031-87C6821E27A7}"/>
              </a:ext>
            </a:extLst>
          </p:cNvPr>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altLang="zh-CN" dirty="0"/>
              <a:t>Gradient Masking</a:t>
            </a:r>
            <a:endParaRPr lang="zh-CN" altLang="en-US" dirty="0"/>
          </a:p>
        </p:txBody>
      </p:sp>
      <p:pic>
        <p:nvPicPr>
          <p:cNvPr id="8" name="图片 7">
            <a:extLst>
              <a:ext uri="{FF2B5EF4-FFF2-40B4-BE49-F238E27FC236}">
                <a16:creationId xmlns:a16="http://schemas.microsoft.com/office/drawing/2014/main" id="{19499C75-DDEF-4CE8-9CB2-A134E82B8D03}"/>
              </a:ext>
            </a:extLst>
          </p:cNvPr>
          <p:cNvPicPr>
            <a:picLocks noChangeAspect="1"/>
          </p:cNvPicPr>
          <p:nvPr/>
        </p:nvPicPr>
        <p:blipFill rotWithShape="1">
          <a:blip r:embed="rId2"/>
          <a:srcRect r="46436"/>
          <a:stretch/>
        </p:blipFill>
        <p:spPr>
          <a:xfrm>
            <a:off x="2987824" y="1484784"/>
            <a:ext cx="2880320" cy="1800200"/>
          </a:xfrm>
          <a:prstGeom prst="rect">
            <a:avLst/>
          </a:prstGeom>
        </p:spPr>
      </p:pic>
      <p:pic>
        <p:nvPicPr>
          <p:cNvPr id="10" name="图片 9">
            <a:extLst>
              <a:ext uri="{FF2B5EF4-FFF2-40B4-BE49-F238E27FC236}">
                <a16:creationId xmlns:a16="http://schemas.microsoft.com/office/drawing/2014/main" id="{7C0BE1AB-D626-4B98-A12F-841B268EB17B}"/>
              </a:ext>
            </a:extLst>
          </p:cNvPr>
          <p:cNvPicPr>
            <a:picLocks noChangeAspect="1"/>
          </p:cNvPicPr>
          <p:nvPr/>
        </p:nvPicPr>
        <p:blipFill rotWithShape="1">
          <a:blip r:embed="rId2"/>
          <a:srcRect l="54903"/>
          <a:stretch/>
        </p:blipFill>
        <p:spPr>
          <a:xfrm>
            <a:off x="3354716" y="4293096"/>
            <a:ext cx="2425044" cy="1800200"/>
          </a:xfrm>
          <a:prstGeom prst="rect">
            <a:avLst/>
          </a:prstGeom>
        </p:spPr>
      </p:pic>
    </p:spTree>
    <p:extLst>
      <p:ext uri="{BB962C8B-B14F-4D97-AF65-F5344CB8AC3E}">
        <p14:creationId xmlns:p14="http://schemas.microsoft.com/office/powerpoint/2010/main" val="18497181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694C0-F41B-44A0-AD25-62BA3768812D}"/>
              </a:ext>
            </a:extLst>
          </p:cNvPr>
          <p:cNvSpPr>
            <a:spLocks noGrp="1"/>
          </p:cNvSpPr>
          <p:nvPr>
            <p:ph type="title"/>
          </p:nvPr>
        </p:nvSpPr>
        <p:spPr/>
        <p:txBody>
          <a:bodyPr/>
          <a:lstStyle/>
          <a:p>
            <a:r>
              <a:rPr lang="en-US" altLang="zh-TW" dirty="0"/>
              <a:t>Adversarial Attack Toolbox</a:t>
            </a:r>
            <a:endParaRPr lang="zh-CN" altLang="en-US" dirty="0"/>
          </a:p>
        </p:txBody>
      </p:sp>
      <p:sp>
        <p:nvSpPr>
          <p:cNvPr id="3" name="内容占位符 2">
            <a:extLst>
              <a:ext uri="{FF2B5EF4-FFF2-40B4-BE49-F238E27FC236}">
                <a16:creationId xmlns:a16="http://schemas.microsoft.com/office/drawing/2014/main" id="{DA25C2CA-487D-4F21-BAEE-4DAC4FD07571}"/>
              </a:ext>
            </a:extLst>
          </p:cNvPr>
          <p:cNvSpPr>
            <a:spLocks noGrp="1"/>
          </p:cNvSpPr>
          <p:nvPr>
            <p:ph idx="1"/>
          </p:nvPr>
        </p:nvSpPr>
        <p:spPr/>
        <p:txBody>
          <a:bodyPr/>
          <a:lstStyle/>
          <a:p>
            <a:r>
              <a:rPr lang="en-US" altLang="zh-TW" dirty="0"/>
              <a:t>https://github.com/bethgelab/foolbox</a:t>
            </a:r>
          </a:p>
          <a:p>
            <a:r>
              <a:rPr lang="en-US" altLang="zh-TW" dirty="0"/>
              <a:t>https://github.com/IBM/adversarial-robustness-toolbox </a:t>
            </a:r>
          </a:p>
          <a:p>
            <a:r>
              <a:rPr lang="en-US" altLang="zh-TW" dirty="0"/>
              <a:t>https://github.com/tensorflow/cleverhans</a:t>
            </a:r>
            <a:endParaRPr lang="zh-TW" altLang="zh-TW" dirty="0"/>
          </a:p>
          <a:p>
            <a:endParaRPr lang="zh-CN" altLang="en-US" dirty="0"/>
          </a:p>
        </p:txBody>
      </p:sp>
      <p:sp>
        <p:nvSpPr>
          <p:cNvPr id="4" name="页脚占位符 3">
            <a:extLst>
              <a:ext uri="{FF2B5EF4-FFF2-40B4-BE49-F238E27FC236}">
                <a16:creationId xmlns:a16="http://schemas.microsoft.com/office/drawing/2014/main" id="{8F5EC816-174F-439A-AFF8-2640452754EC}"/>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9D412DBA-C96B-471A-9BDE-267FC2287E31}"/>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36</a:t>
            </a:fld>
            <a:endParaRPr lang="en-US" altLang="zh-CN">
              <a:solidFill>
                <a:srgbClr val="000000"/>
              </a:solidFill>
            </a:endParaRPr>
          </a:p>
        </p:txBody>
      </p:sp>
    </p:spTree>
    <p:extLst>
      <p:ext uri="{BB962C8B-B14F-4D97-AF65-F5344CB8AC3E}">
        <p14:creationId xmlns:p14="http://schemas.microsoft.com/office/powerpoint/2010/main" val="369980580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cap="none" dirty="0"/>
              <a:t>Adversarial Training in NLP</a:t>
            </a:r>
            <a:endParaRPr lang="zh-CN" altLang="en-US" cap="none" dirty="0"/>
          </a:p>
        </p:txBody>
      </p:sp>
      <p:sp>
        <p:nvSpPr>
          <p:cNvPr id="7" name="文本占位符 6"/>
          <p:cNvSpPr>
            <a:spLocks noGrp="1"/>
          </p:cNvSpPr>
          <p:nvPr>
            <p:ph type="body" idx="1"/>
          </p:nvPr>
        </p:nvSpPr>
        <p:spPr/>
        <p:txBody>
          <a:bodyPr/>
          <a:lstStyle/>
          <a:p>
            <a:endParaRPr lang="zh-CN" altLang="en-US"/>
          </a:p>
        </p:txBody>
      </p:sp>
      <p:sp>
        <p:nvSpPr>
          <p:cNvPr id="5" name="灯片编号占位符 4"/>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37</a:t>
            </a:fld>
            <a:endParaRPr lang="en-US" altLang="zh-CN">
              <a:solidFill>
                <a:srgbClr val="000000"/>
              </a:solidFill>
            </a:endParaRPr>
          </a:p>
        </p:txBody>
      </p:sp>
    </p:spTree>
    <p:extLst>
      <p:ext uri="{BB962C8B-B14F-4D97-AF65-F5344CB8AC3E}">
        <p14:creationId xmlns:p14="http://schemas.microsoft.com/office/powerpoint/2010/main" val="883338652"/>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DeepWordBug</a:t>
            </a:r>
            <a:endParaRPr lang="zh-CN" altLang="en-US" dirty="0"/>
          </a:p>
        </p:txBody>
      </p:sp>
      <p:sp>
        <p:nvSpPr>
          <p:cNvPr id="3" name="内容占位符 2"/>
          <p:cNvSpPr>
            <a:spLocks noGrp="1"/>
          </p:cNvSpPr>
          <p:nvPr>
            <p:ph idx="1"/>
          </p:nvPr>
        </p:nvSpPr>
        <p:spPr>
          <a:xfrm>
            <a:off x="566738" y="931026"/>
            <a:ext cx="4653334" cy="5522310"/>
          </a:xfrm>
        </p:spPr>
        <p:txBody>
          <a:bodyPr/>
          <a:lstStyle/>
          <a:p>
            <a:r>
              <a:rPr lang="en-US" altLang="zh-CN" dirty="0"/>
              <a:t>J. Gao, J. </a:t>
            </a:r>
            <a:r>
              <a:rPr lang="en-US" altLang="zh-CN" dirty="0" err="1"/>
              <a:t>Lanchantin</a:t>
            </a:r>
            <a:r>
              <a:rPr lang="en-US" altLang="zh-CN" dirty="0"/>
              <a:t>, M. L. </a:t>
            </a:r>
            <a:r>
              <a:rPr lang="en-US" altLang="zh-CN" dirty="0" err="1"/>
              <a:t>Soffa</a:t>
            </a:r>
            <a:r>
              <a:rPr lang="en-US" altLang="zh-CN" dirty="0"/>
              <a:t>, and Y. Qi, “Black-box generation of adversarial text sequences to evade deep learning classifiers,” in IEEE Security and Privacy Workshops (</a:t>
            </a:r>
            <a:r>
              <a:rPr lang="en-US" altLang="zh-CN" dirty="0" err="1"/>
              <a:t>SPW</a:t>
            </a:r>
            <a:r>
              <a:rPr lang="en-US" altLang="zh-CN" dirty="0"/>
              <a:t>). IEEE, 2018.</a:t>
            </a:r>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38</a:t>
            </a:fld>
            <a:endParaRPr lang="en-US" altLang="zh-CN">
              <a:solidFill>
                <a:srgbClr val="000000"/>
              </a:solidFill>
            </a:endParaRPr>
          </a:p>
        </p:txBody>
      </p:sp>
      <p:pic>
        <p:nvPicPr>
          <p:cNvPr id="3073" name="Picture 1" descr="C:\Users\dell\Documents\Tencent Files\38353909\Image\Group\Image1\KRO__475J(184)O~LL(RP%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021707"/>
            <a:ext cx="7395055" cy="345638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81882"/>
            <a:ext cx="3672408" cy="2842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315150"/>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Metric measures in text</a:t>
            </a:r>
            <a:endParaRPr lang="zh-CN" altLang="en-US" dirty="0"/>
          </a:p>
        </p:txBody>
      </p:sp>
      <p:sp>
        <p:nvSpPr>
          <p:cNvPr id="3" name="内容占位符 2"/>
          <p:cNvSpPr>
            <a:spLocks noGrp="1"/>
          </p:cNvSpPr>
          <p:nvPr>
            <p:ph idx="1"/>
          </p:nvPr>
        </p:nvSpPr>
        <p:spPr/>
        <p:txBody>
          <a:bodyPr/>
          <a:lstStyle/>
          <a:p>
            <a:r>
              <a:rPr lang="en-US" altLang="zh-CN" dirty="0"/>
              <a:t>Euclidean Distance</a:t>
            </a:r>
          </a:p>
          <a:p>
            <a:r>
              <a:rPr lang="en-US" altLang="zh-CN" dirty="0"/>
              <a:t>Cosine Similarity</a:t>
            </a:r>
          </a:p>
          <a:p>
            <a:r>
              <a:rPr lang="en-US" altLang="zh-CN" dirty="0" err="1"/>
              <a:t>Jaccard</a:t>
            </a:r>
            <a:r>
              <a:rPr lang="en-US" altLang="zh-CN" dirty="0"/>
              <a:t> Similarity Coefficient</a:t>
            </a:r>
          </a:p>
          <a:p>
            <a:r>
              <a:rPr lang="en-US" altLang="zh-CN" dirty="0"/>
              <a:t>Word Movers Distance (</a:t>
            </a:r>
            <a:r>
              <a:rPr lang="en-US" altLang="zh-CN" dirty="0" err="1"/>
              <a:t>WMD</a:t>
            </a:r>
            <a:r>
              <a:rPr lang="en-US" altLang="zh-CN" dirty="0"/>
              <a:t>)</a:t>
            </a:r>
          </a:p>
          <a:p>
            <a:r>
              <a:rPr lang="en-US" altLang="zh-CN" dirty="0"/>
              <a:t>Edit Distance</a:t>
            </a:r>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39</a:t>
            </a:fld>
            <a:endParaRPr lang="en-US" altLang="zh-CN">
              <a:solidFill>
                <a:srgbClr val="000000"/>
              </a:solidFill>
            </a:endParaRPr>
          </a:p>
        </p:txBody>
      </p:sp>
    </p:spTree>
    <p:extLst>
      <p:ext uri="{BB962C8B-B14F-4D97-AF65-F5344CB8AC3E}">
        <p14:creationId xmlns:p14="http://schemas.microsoft.com/office/powerpoint/2010/main" val="340613381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2D20A5-263F-42BD-884A-2FFAC9C68DA9}"/>
              </a:ext>
            </a:extLst>
          </p:cNvPr>
          <p:cNvSpPr>
            <a:spLocks noGrp="1"/>
          </p:cNvSpPr>
          <p:nvPr>
            <p:ph type="title"/>
          </p:nvPr>
        </p:nvSpPr>
        <p:spPr/>
        <p:txBody>
          <a:bodyPr/>
          <a:lstStyle/>
          <a:p>
            <a:r>
              <a:rPr lang="en-US" altLang="zh-CN" dirty="0"/>
              <a:t>Adversarial Training</a:t>
            </a:r>
            <a:endParaRPr lang="zh-TW" altLang="en-US" dirty="0"/>
          </a:p>
        </p:txBody>
      </p:sp>
      <p:sp>
        <p:nvSpPr>
          <p:cNvPr id="3" name="內容版面配置區 2">
            <a:extLst>
              <a:ext uri="{FF2B5EF4-FFF2-40B4-BE49-F238E27FC236}">
                <a16:creationId xmlns:a16="http://schemas.microsoft.com/office/drawing/2014/main" id="{C31F5E16-085D-4803-8288-798F764FAAAF}"/>
              </a:ext>
            </a:extLst>
          </p:cNvPr>
          <p:cNvSpPr>
            <a:spLocks noGrp="1"/>
          </p:cNvSpPr>
          <p:nvPr>
            <p:ph idx="1"/>
          </p:nvPr>
        </p:nvSpPr>
        <p:spPr/>
        <p:txBody>
          <a:bodyPr>
            <a:normAutofit/>
          </a:bodyPr>
          <a:lstStyle/>
          <a:p>
            <a:r>
              <a:rPr lang="en-US" altLang="zh-TW" dirty="0"/>
              <a:t>We seek to deploy machine learning classifiers not only in the labs, but also in real world.</a:t>
            </a:r>
          </a:p>
          <a:p>
            <a:r>
              <a:rPr lang="en-US" altLang="zh-TW" dirty="0"/>
              <a:t>The classifiers that are robust to noises and work “most of the time” is not sufficient. </a:t>
            </a:r>
          </a:p>
          <a:p>
            <a:r>
              <a:rPr lang="en-US" altLang="zh-TW" dirty="0"/>
              <a:t>We want the classifiers that are robust the inputs that are built to fool the classifier.</a:t>
            </a:r>
          </a:p>
          <a:p>
            <a:r>
              <a:rPr lang="en-US" altLang="zh-TW" dirty="0"/>
              <a:t>Especially useful for spam classification, malware detection, network intrusion detection, etc. </a:t>
            </a:r>
          </a:p>
        </p:txBody>
      </p:sp>
      <p:sp>
        <p:nvSpPr>
          <p:cNvPr id="6" name="object 3">
            <a:extLst>
              <a:ext uri="{FF2B5EF4-FFF2-40B4-BE49-F238E27FC236}">
                <a16:creationId xmlns:a16="http://schemas.microsoft.com/office/drawing/2014/main" id="{BD3E551B-849D-458C-872E-5F69506B2851}"/>
              </a:ext>
            </a:extLst>
          </p:cNvPr>
          <p:cNvSpPr/>
          <p:nvPr/>
        </p:nvSpPr>
        <p:spPr>
          <a:xfrm>
            <a:off x="1753386" y="3861048"/>
            <a:ext cx="5627703" cy="21602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5917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Datasets in Text</a:t>
            </a:r>
            <a:endParaRPr lang="zh-CN" altLang="en-US" dirty="0"/>
          </a:p>
        </p:txBody>
      </p:sp>
      <p:sp>
        <p:nvSpPr>
          <p:cNvPr id="3" name="内容占位符 2"/>
          <p:cNvSpPr>
            <a:spLocks noGrp="1"/>
          </p:cNvSpPr>
          <p:nvPr>
            <p:ph idx="1"/>
          </p:nvPr>
        </p:nvSpPr>
        <p:spPr/>
        <p:txBody>
          <a:bodyPr/>
          <a:lstStyle/>
          <a:p>
            <a:r>
              <a:rPr lang="en-US" altLang="zh-CN" sz="1800"/>
              <a:t>AG’s News (classification)</a:t>
            </a:r>
          </a:p>
          <a:p>
            <a:pPr lvl="1"/>
            <a:r>
              <a:rPr lang="en-US" altLang="zh-CN" sz="1600"/>
              <a:t>http</a:t>
            </a:r>
            <a:r>
              <a:rPr lang="en-US" altLang="zh-CN" sz="1600" dirty="0"/>
              <a:t>://</a:t>
            </a:r>
            <a:r>
              <a:rPr lang="en-US" altLang="zh-CN" sz="1600" dirty="0" err="1"/>
              <a:t>www.di.unipi.it</a:t>
            </a:r>
            <a:r>
              <a:rPr lang="en-US" altLang="zh-CN" sz="1600" dirty="0"/>
              <a:t>/</a:t>
            </a:r>
            <a:r>
              <a:rPr lang="en-US" altLang="zh-CN" sz="1600" dirty="0" err="1"/>
              <a:t>gulli</a:t>
            </a:r>
            <a:r>
              <a:rPr lang="en-US" altLang="zh-CN" sz="1600" dirty="0"/>
              <a:t>/</a:t>
            </a:r>
            <a:r>
              <a:rPr lang="en-US" altLang="zh-CN" sz="1600" dirty="0" err="1"/>
              <a:t>AG_corpus_of_news_articles.html</a:t>
            </a:r>
            <a:endParaRPr lang="en-US" altLang="zh-CN" sz="1600" dirty="0"/>
          </a:p>
          <a:p>
            <a:r>
              <a:rPr lang="en-US" altLang="zh-CN" sz="1800" dirty="0" err="1"/>
              <a:t>DBPedia</a:t>
            </a:r>
            <a:r>
              <a:rPr lang="en-US" altLang="zh-CN" sz="1800" dirty="0"/>
              <a:t> Ontology (classification)</a:t>
            </a:r>
          </a:p>
          <a:p>
            <a:pPr lvl="1"/>
            <a:r>
              <a:rPr lang="en-US" altLang="zh-CN" sz="1600" dirty="0"/>
              <a:t>https://</a:t>
            </a:r>
            <a:r>
              <a:rPr lang="en-US" altLang="zh-CN" sz="1600" dirty="0" err="1"/>
              <a:t>wiki.dbpedia.org</a:t>
            </a:r>
            <a:r>
              <a:rPr lang="en-US" altLang="zh-CN" sz="1600" dirty="0"/>
              <a:t>/services-resources/ontology </a:t>
            </a:r>
          </a:p>
          <a:p>
            <a:r>
              <a:rPr lang="en-US" altLang="zh-CN" sz="1800" dirty="0"/>
              <a:t>Amazon Review (classification)</a:t>
            </a:r>
          </a:p>
          <a:p>
            <a:pPr lvl="1"/>
            <a:r>
              <a:rPr lang="en-US" altLang="zh-CN" sz="1600" dirty="0"/>
              <a:t>http://</a:t>
            </a:r>
            <a:r>
              <a:rPr lang="en-US" altLang="zh-CN" sz="1600" dirty="0" err="1"/>
              <a:t>snap.stanford.edu</a:t>
            </a:r>
            <a:r>
              <a:rPr lang="en-US" altLang="zh-CN" sz="1600" dirty="0"/>
              <a:t>/data/web-</a:t>
            </a:r>
            <a:r>
              <a:rPr lang="en-US" altLang="zh-CN" sz="1600" dirty="0" err="1"/>
              <a:t>Amazon.html</a:t>
            </a:r>
            <a:r>
              <a:rPr lang="en-US" altLang="zh-CN" sz="1600" dirty="0"/>
              <a:t> </a:t>
            </a:r>
          </a:p>
          <a:p>
            <a:r>
              <a:rPr lang="en-US" altLang="zh-CN" sz="1800" dirty="0"/>
              <a:t>Yahoo! Answers (classification)</a:t>
            </a:r>
          </a:p>
          <a:p>
            <a:pPr lvl="1"/>
            <a:r>
              <a:rPr lang="en-US" altLang="zh-CN" sz="1600" dirty="0"/>
              <a:t>https://</a:t>
            </a:r>
            <a:r>
              <a:rPr lang="en-US" altLang="zh-CN" sz="1600" dirty="0" err="1"/>
              <a:t>sourceforge.net</a:t>
            </a:r>
            <a:r>
              <a:rPr lang="en-US" altLang="zh-CN" sz="1600" dirty="0"/>
              <a:t>/projects/</a:t>
            </a:r>
            <a:r>
              <a:rPr lang="en-US" altLang="zh-CN" sz="1600" dirty="0" err="1"/>
              <a:t>yahoodataset</a:t>
            </a:r>
            <a:r>
              <a:rPr lang="en-US" altLang="zh-CN" sz="1600" dirty="0"/>
              <a:t>/ </a:t>
            </a:r>
          </a:p>
          <a:p>
            <a:r>
              <a:rPr lang="en-US" altLang="zh-CN" sz="1800" dirty="0"/>
              <a:t>Yelp Reviews (classification)</a:t>
            </a:r>
          </a:p>
          <a:p>
            <a:pPr lvl="1"/>
            <a:r>
              <a:rPr lang="en-US" altLang="zh-CN" sz="1600" dirty="0"/>
              <a:t>https://</a:t>
            </a:r>
            <a:r>
              <a:rPr lang="en-US" altLang="zh-CN" sz="1600" dirty="0" err="1"/>
              <a:t>www.yelp.com</a:t>
            </a:r>
            <a:r>
              <a:rPr lang="en-US" altLang="zh-CN" sz="1600" dirty="0"/>
              <a:t>/dataset/download </a:t>
            </a:r>
          </a:p>
          <a:p>
            <a:r>
              <a:rPr lang="en-US" altLang="zh-CN" sz="1800" dirty="0"/>
              <a:t>Movie Review (MR) (classification)</a:t>
            </a:r>
          </a:p>
          <a:p>
            <a:pPr lvl="1"/>
            <a:r>
              <a:rPr lang="en-US" altLang="zh-CN" sz="1600" dirty="0"/>
              <a:t>http://</a:t>
            </a:r>
            <a:r>
              <a:rPr lang="en-US" altLang="zh-CN" sz="1600" dirty="0" err="1"/>
              <a:t>www.cs.cornell.edu</a:t>
            </a:r>
            <a:r>
              <a:rPr lang="en-US" altLang="zh-CN" sz="1600" dirty="0"/>
              <a:t>/people/</a:t>
            </a:r>
            <a:r>
              <a:rPr lang="en-US" altLang="zh-CN" sz="1600" dirty="0" err="1"/>
              <a:t>pabo</a:t>
            </a:r>
            <a:r>
              <a:rPr lang="en-US" altLang="zh-CN" sz="1600" dirty="0"/>
              <a:t>/movie-review-data/ </a:t>
            </a:r>
          </a:p>
          <a:p>
            <a:r>
              <a:rPr lang="en-US" altLang="zh-CN" sz="1800" dirty="0" err="1"/>
              <a:t>MPQA</a:t>
            </a:r>
            <a:r>
              <a:rPr lang="en-US" altLang="zh-CN" sz="1800" dirty="0"/>
              <a:t> Opinion Corpus (sentiment analysis / classification)</a:t>
            </a:r>
          </a:p>
          <a:p>
            <a:pPr lvl="1"/>
            <a:r>
              <a:rPr lang="en-US" altLang="zh-CN" sz="1600" dirty="0"/>
              <a:t>http://</a:t>
            </a:r>
            <a:r>
              <a:rPr lang="en-US" altLang="zh-CN" sz="1600" dirty="0" err="1"/>
              <a:t>mpqa.cs.pitt.edu</a:t>
            </a:r>
            <a:r>
              <a:rPr lang="en-US" altLang="zh-CN" sz="1600" dirty="0"/>
              <a:t>/ </a:t>
            </a:r>
          </a:p>
          <a:p>
            <a:r>
              <a:rPr lang="en-US" altLang="zh-CN" sz="1800" dirty="0"/>
              <a:t>Internet Movie Database (IMDB) (sentiment analysis)</a:t>
            </a:r>
          </a:p>
          <a:p>
            <a:pPr lvl="1"/>
            <a:r>
              <a:rPr lang="en-US" altLang="zh-CN" sz="1600" dirty="0"/>
              <a:t>http://</a:t>
            </a:r>
            <a:r>
              <a:rPr lang="en-US" altLang="zh-CN" sz="1600" dirty="0" err="1"/>
              <a:t>ai.stanford.edu</a:t>
            </a:r>
            <a:r>
              <a:rPr lang="en-US" altLang="zh-CN" sz="1600" dirty="0"/>
              <a:t>/ </a:t>
            </a:r>
            <a:r>
              <a:rPr lang="en-US" altLang="zh-CN" sz="1600" dirty="0" err="1"/>
              <a:t>amaas</a:t>
            </a:r>
            <a:r>
              <a:rPr lang="en-US" altLang="zh-CN" sz="1600" dirty="0"/>
              <a:t>/data/sentiment/ </a:t>
            </a:r>
          </a:p>
          <a:p>
            <a:r>
              <a:rPr lang="en-US" altLang="zh-CN" sz="1800" dirty="0" err="1"/>
              <a:t>SNLI</a:t>
            </a:r>
            <a:r>
              <a:rPr lang="en-US" altLang="zh-CN" sz="1800" dirty="0"/>
              <a:t> Corpus (textual entailment)</a:t>
            </a:r>
          </a:p>
          <a:p>
            <a:pPr lvl="1"/>
            <a:r>
              <a:rPr lang="en-US" altLang="zh-CN" sz="1600" dirty="0"/>
              <a:t>https://</a:t>
            </a:r>
            <a:r>
              <a:rPr lang="en-US" altLang="zh-CN" sz="1600" dirty="0" err="1"/>
              <a:t>nlp.stanford.edu</a:t>
            </a:r>
            <a:r>
              <a:rPr lang="en-US" altLang="zh-CN" sz="1600" dirty="0"/>
              <a:t>/projects/</a:t>
            </a:r>
            <a:r>
              <a:rPr lang="en-US" altLang="zh-CN" sz="1600" dirty="0" err="1"/>
              <a:t>snli</a:t>
            </a:r>
            <a:r>
              <a:rPr lang="en-US" altLang="zh-CN" sz="1600" dirty="0"/>
              <a:t>/</a:t>
            </a:r>
            <a:endParaRPr lang="zh-CN" altLang="en-US" sz="1600"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40</a:t>
            </a:fld>
            <a:endParaRPr lang="en-US" altLang="zh-CN">
              <a:solidFill>
                <a:srgbClr val="000000"/>
              </a:solidFill>
            </a:endParaRPr>
          </a:p>
        </p:txBody>
      </p:sp>
    </p:spTree>
    <p:extLst>
      <p:ext uri="{BB962C8B-B14F-4D97-AF65-F5344CB8AC3E}">
        <p14:creationId xmlns:p14="http://schemas.microsoft.com/office/powerpoint/2010/main" val="285565358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Attack methods for text classification</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41</a:t>
            </a:fld>
            <a:endParaRPr lang="en-US" altLang="zh-CN">
              <a:solidFill>
                <a:srgbClr val="000000"/>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79" r="2813"/>
          <a:stretch/>
        </p:blipFill>
        <p:spPr bwMode="auto">
          <a:xfrm>
            <a:off x="0" y="1547267"/>
            <a:ext cx="9144000" cy="2265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5025358"/>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3619D-06B9-421A-B192-84DE7BA51F49}"/>
              </a:ext>
            </a:extLst>
          </p:cNvPr>
          <p:cNvSpPr>
            <a:spLocks noGrp="1"/>
          </p:cNvSpPr>
          <p:nvPr>
            <p:ph type="title"/>
          </p:nvPr>
        </p:nvSpPr>
        <p:spPr/>
        <p:txBody>
          <a:bodyPr/>
          <a:lstStyle/>
          <a:p>
            <a:r>
              <a:rPr lang="en-US" altLang="zh-CN" dirty="0"/>
              <a:t>Virtual Adversarial Training</a:t>
            </a:r>
            <a:endParaRPr lang="zh-CN" altLang="en-US" dirty="0"/>
          </a:p>
        </p:txBody>
      </p:sp>
      <p:sp>
        <p:nvSpPr>
          <p:cNvPr id="4" name="页脚占位符 3">
            <a:extLst>
              <a:ext uri="{FF2B5EF4-FFF2-40B4-BE49-F238E27FC236}">
                <a16:creationId xmlns:a16="http://schemas.microsoft.com/office/drawing/2014/main" id="{DD3610BD-2720-4546-B640-55F3BEC15018}"/>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86D46207-7444-4341-8508-78AD55532894}"/>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42</a:t>
            </a:fld>
            <a:endParaRPr lang="en-US" altLang="zh-CN">
              <a:solidFill>
                <a:srgbClr val="000000"/>
              </a:solidFill>
            </a:endParaRPr>
          </a:p>
        </p:txBody>
      </p:sp>
      <p:sp>
        <p:nvSpPr>
          <p:cNvPr id="6" name="object 3">
            <a:extLst>
              <a:ext uri="{FF2B5EF4-FFF2-40B4-BE49-F238E27FC236}">
                <a16:creationId xmlns:a16="http://schemas.microsoft.com/office/drawing/2014/main" id="{5ADB4A69-27FC-494E-9426-3792CA2CE286}"/>
              </a:ext>
            </a:extLst>
          </p:cNvPr>
          <p:cNvSpPr/>
          <p:nvPr/>
        </p:nvSpPr>
        <p:spPr>
          <a:xfrm>
            <a:off x="1043608" y="2924944"/>
            <a:ext cx="1801173" cy="1795614"/>
          </a:xfrm>
          <a:prstGeom prst="rect">
            <a:avLst/>
          </a:prstGeom>
          <a:blipFill>
            <a:blip r:embed="rId2" cstate="print"/>
            <a:stretch>
              <a:fillRect/>
            </a:stretch>
          </a:blipFill>
        </p:spPr>
        <p:txBody>
          <a:bodyPr wrap="square" lIns="0" tIns="0" rIns="0" bIns="0" rtlCol="0"/>
          <a:lstStyle/>
          <a:p>
            <a:endParaRPr dirty="0"/>
          </a:p>
        </p:txBody>
      </p:sp>
      <p:sp>
        <p:nvSpPr>
          <p:cNvPr id="7" name="object 4">
            <a:extLst>
              <a:ext uri="{FF2B5EF4-FFF2-40B4-BE49-F238E27FC236}">
                <a16:creationId xmlns:a16="http://schemas.microsoft.com/office/drawing/2014/main" id="{F7C4BB7B-68F9-439E-9611-CF8F2FC10D62}"/>
              </a:ext>
            </a:extLst>
          </p:cNvPr>
          <p:cNvSpPr>
            <a:spLocks noChangeAspect="1"/>
          </p:cNvSpPr>
          <p:nvPr/>
        </p:nvSpPr>
        <p:spPr>
          <a:xfrm>
            <a:off x="6444208" y="2963345"/>
            <a:ext cx="1800000" cy="1800000"/>
          </a:xfrm>
          <a:prstGeom prst="rect">
            <a:avLst/>
          </a:prstGeom>
          <a:blipFill>
            <a:blip r:embed="rId3"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1B6FF75-850D-4502-B689-3F61CF36C476}"/>
              </a:ext>
            </a:extLst>
          </p:cNvPr>
          <p:cNvSpPr txBox="1"/>
          <p:nvPr/>
        </p:nvSpPr>
        <p:spPr>
          <a:xfrm>
            <a:off x="747073" y="1549193"/>
            <a:ext cx="2895600" cy="936218"/>
          </a:xfrm>
          <a:prstGeom prst="rect">
            <a:avLst/>
          </a:prstGeom>
        </p:spPr>
        <p:txBody>
          <a:bodyPr vert="horz" wrap="square" lIns="0" tIns="0" rIns="0" bIns="0" rtlCol="0">
            <a:spAutoFit/>
          </a:bodyPr>
          <a:lstStyle/>
          <a:p>
            <a:pPr marL="12700" marR="5080">
              <a:lnSpc>
                <a:spcPct val="115700"/>
              </a:lnSpc>
              <a:tabLst>
                <a:tab pos="393065" algn="l"/>
                <a:tab pos="1485265" algn="l"/>
                <a:tab pos="1593215" algn="l"/>
                <a:tab pos="2296795" algn="l"/>
                <a:tab pos="2944495" algn="l"/>
                <a:tab pos="3325495" algn="l"/>
              </a:tabLst>
            </a:pPr>
            <a:r>
              <a:rPr dirty="0">
                <a:latin typeface="Arial" panose="020B0604020202020204" pitchFamily="34" charset="0"/>
                <a:cs typeface="Arial" panose="020B0604020202020204" pitchFamily="34" charset="0"/>
              </a:rPr>
              <a:t>Unlabeled;	</a:t>
            </a:r>
            <a:endParaRPr lang="en-US" altLang="zh-CN" dirty="0">
              <a:latin typeface="Arial" panose="020B0604020202020204" pitchFamily="34" charset="0"/>
              <a:cs typeface="Arial" panose="020B0604020202020204" pitchFamily="34" charset="0"/>
            </a:endParaRPr>
          </a:p>
          <a:p>
            <a:pPr marL="12700" marR="5080">
              <a:lnSpc>
                <a:spcPct val="115700"/>
              </a:lnSpc>
              <a:tabLst>
                <a:tab pos="393065" algn="l"/>
                <a:tab pos="1485265" algn="l"/>
                <a:tab pos="1593215" algn="l"/>
                <a:tab pos="2296795" algn="l"/>
                <a:tab pos="2944495" algn="l"/>
                <a:tab pos="3325495" algn="l"/>
              </a:tabLst>
            </a:pPr>
            <a:r>
              <a:rPr dirty="0">
                <a:latin typeface="Arial" panose="020B0604020202020204" pitchFamily="34" charset="0"/>
                <a:cs typeface="Arial" panose="020B0604020202020204" pitchFamily="34" charset="0"/>
              </a:rPr>
              <a:t>model guesses</a:t>
            </a:r>
            <a:r>
              <a:rPr lang="en-US" altLang="zh-CN"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it’s probably a</a:t>
            </a:r>
            <a:r>
              <a:rPr lang="en-US" altLang="zh-CN"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bird,</a:t>
            </a:r>
            <a:r>
              <a:rPr lang="en-US" altLang="zh-CN"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maybe</a:t>
            </a:r>
            <a:r>
              <a:rPr lang="en-US" altLang="zh-CN"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lang="en-US" altLang="zh-CN"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plane</a:t>
            </a:r>
          </a:p>
        </p:txBody>
      </p:sp>
      <p:sp>
        <p:nvSpPr>
          <p:cNvPr id="16" name="object 13">
            <a:extLst>
              <a:ext uri="{FF2B5EF4-FFF2-40B4-BE49-F238E27FC236}">
                <a16:creationId xmlns:a16="http://schemas.microsoft.com/office/drawing/2014/main" id="{2C50ED59-7DD1-4865-835E-DEB6294776FA}"/>
              </a:ext>
            </a:extLst>
          </p:cNvPr>
          <p:cNvSpPr txBox="1"/>
          <p:nvPr/>
        </p:nvSpPr>
        <p:spPr>
          <a:xfrm>
            <a:off x="5580112" y="1549193"/>
            <a:ext cx="3143882" cy="936218"/>
          </a:xfrm>
          <a:prstGeom prst="rect">
            <a:avLst/>
          </a:prstGeom>
        </p:spPr>
        <p:txBody>
          <a:bodyPr vert="horz" wrap="square" lIns="0" tIns="0" rIns="0" bIns="0" rtlCol="0">
            <a:spAutoFit/>
          </a:bodyPr>
          <a:lstStyle/>
          <a:p>
            <a:pPr marR="5080" indent="-165100">
              <a:lnSpc>
                <a:spcPct val="115700"/>
              </a:lnSpc>
              <a:tabLst>
                <a:tab pos="1040765" algn="l"/>
                <a:tab pos="1560195" algn="l"/>
                <a:tab pos="2238375" algn="l"/>
                <a:tab pos="2321560" algn="l"/>
              </a:tabLst>
            </a:pPr>
            <a:r>
              <a:rPr dirty="0">
                <a:latin typeface="Arial" panose="020B0604020202020204" pitchFamily="34" charset="0"/>
                <a:cs typeface="Arial" panose="020B0604020202020204" pitchFamily="34" charset="0"/>
              </a:rPr>
              <a:t>New</a:t>
            </a:r>
            <a:r>
              <a:rPr lang="en-US" altLang="zh-CN"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guess</a:t>
            </a:r>
            <a:r>
              <a:rPr lang="en-US" altLang="zh-CN"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should</a:t>
            </a:r>
            <a:r>
              <a:rPr lang="en-US" altLang="zh-CN"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match</a:t>
            </a:r>
            <a:r>
              <a:rPr lang="en-US" altLang="zh-CN"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old</a:t>
            </a:r>
            <a:r>
              <a:rPr lang="en-US" altLang="zh-CN"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guess</a:t>
            </a:r>
            <a:r>
              <a:rPr lang="en-US" altLang="zh-CN" dirty="0">
                <a:latin typeface="Arial" panose="020B0604020202020204" pitchFamily="34" charset="0"/>
                <a:cs typeface="Arial" panose="020B0604020202020204" pitchFamily="34" charset="0"/>
              </a:rPr>
              <a:t> (probably bird, maybe plane)</a:t>
            </a:r>
            <a:endParaRPr dirty="0">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5CB7FFE9-66C6-431C-84F4-2DC22EB49BE7}"/>
              </a:ext>
            </a:extLst>
          </p:cNvPr>
          <p:cNvSpPr/>
          <p:nvPr/>
        </p:nvSpPr>
        <p:spPr>
          <a:xfrm>
            <a:off x="3115072" y="3468808"/>
            <a:ext cx="3438128" cy="646331"/>
          </a:xfrm>
          <a:prstGeom prst="rect">
            <a:avLst/>
          </a:prstGeom>
        </p:spPr>
        <p:txBody>
          <a:bodyPr wrap="square">
            <a:spAutoFit/>
          </a:bodyPr>
          <a:lstStyle/>
          <a:p>
            <a:pPr marR="5080">
              <a:tabLst>
                <a:tab pos="1522730" algn="l"/>
                <a:tab pos="1877060" algn="l"/>
                <a:tab pos="2308860" algn="l"/>
              </a:tabLst>
            </a:pPr>
            <a:r>
              <a:rPr lang="en-US" altLang="zh-CN" dirty="0">
                <a:latin typeface="Arial" panose="020B0604020202020204" pitchFamily="34" charset="0"/>
                <a:cs typeface="Arial" panose="020B0604020202020204" pitchFamily="34" charset="0"/>
              </a:rPr>
              <a:t>Adversarial perturbation intended to change the guess</a:t>
            </a:r>
          </a:p>
        </p:txBody>
      </p:sp>
      <p:cxnSp>
        <p:nvCxnSpPr>
          <p:cNvPr id="20" name="直接箭头连接符 19">
            <a:extLst>
              <a:ext uri="{FF2B5EF4-FFF2-40B4-BE49-F238E27FC236}">
                <a16:creationId xmlns:a16="http://schemas.microsoft.com/office/drawing/2014/main" id="{C55BF43C-8D60-41E7-B26D-E8850EFB9184}"/>
              </a:ext>
            </a:extLst>
          </p:cNvPr>
          <p:cNvCxnSpPr/>
          <p:nvPr/>
        </p:nvCxnSpPr>
        <p:spPr bwMode="auto">
          <a:xfrm>
            <a:off x="3203848" y="4259290"/>
            <a:ext cx="3095373"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554068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30960-70CB-40A6-B8D1-1996C11277A7}"/>
              </a:ext>
            </a:extLst>
          </p:cNvPr>
          <p:cNvSpPr>
            <a:spLocks noGrp="1"/>
          </p:cNvSpPr>
          <p:nvPr>
            <p:ph type="title"/>
          </p:nvPr>
        </p:nvSpPr>
        <p:spPr/>
        <p:txBody>
          <a:bodyPr/>
          <a:lstStyle/>
          <a:p>
            <a:r>
              <a:rPr lang="en-US" altLang="zh-CN" dirty="0"/>
              <a:t>Virtual Adversarial Training</a:t>
            </a:r>
            <a:endParaRPr lang="zh-CN" altLang="en-US" dirty="0"/>
          </a:p>
        </p:txBody>
      </p:sp>
      <p:sp>
        <p:nvSpPr>
          <p:cNvPr id="3" name="内容占位符 2">
            <a:extLst>
              <a:ext uri="{FF2B5EF4-FFF2-40B4-BE49-F238E27FC236}">
                <a16:creationId xmlns:a16="http://schemas.microsoft.com/office/drawing/2014/main" id="{37325377-8887-4EBA-A590-DE57C3C1DFE4}"/>
              </a:ext>
            </a:extLst>
          </p:cNvPr>
          <p:cNvSpPr>
            <a:spLocks noGrp="1"/>
          </p:cNvSpPr>
          <p:nvPr>
            <p:ph idx="1"/>
          </p:nvPr>
        </p:nvSpPr>
        <p:spPr/>
        <p:txBody>
          <a:bodyPr/>
          <a:lstStyle/>
          <a:p>
            <a:r>
              <a:rPr lang="en-US" altLang="zh-CN" dirty="0"/>
              <a:t>Text Classification with VAT</a:t>
            </a:r>
          </a:p>
          <a:p>
            <a:endParaRPr lang="zh-CN" altLang="en-US" dirty="0"/>
          </a:p>
        </p:txBody>
      </p:sp>
      <p:sp>
        <p:nvSpPr>
          <p:cNvPr id="4" name="页脚占位符 3">
            <a:extLst>
              <a:ext uri="{FF2B5EF4-FFF2-40B4-BE49-F238E27FC236}">
                <a16:creationId xmlns:a16="http://schemas.microsoft.com/office/drawing/2014/main" id="{1A7B55EE-670A-4B1C-A2BF-571C8A8A3BF6}"/>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154F1BD7-BE7A-43E6-8667-4221A0D45F73}"/>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43</a:t>
            </a:fld>
            <a:endParaRPr lang="en-US" altLang="zh-CN">
              <a:solidFill>
                <a:srgbClr val="000000"/>
              </a:solidFill>
            </a:endParaRPr>
          </a:p>
        </p:txBody>
      </p:sp>
      <p:pic>
        <p:nvPicPr>
          <p:cNvPr id="6" name="图片 5">
            <a:extLst>
              <a:ext uri="{FF2B5EF4-FFF2-40B4-BE49-F238E27FC236}">
                <a16:creationId xmlns:a16="http://schemas.microsoft.com/office/drawing/2014/main" id="{3DFAE944-1AB2-47C7-A442-7F2D5453BFBA}"/>
              </a:ext>
            </a:extLst>
          </p:cNvPr>
          <p:cNvPicPr>
            <a:picLocks noChangeAspect="1"/>
          </p:cNvPicPr>
          <p:nvPr/>
        </p:nvPicPr>
        <p:blipFill>
          <a:blip r:embed="rId2"/>
          <a:stretch>
            <a:fillRect/>
          </a:stretch>
        </p:blipFill>
        <p:spPr>
          <a:xfrm>
            <a:off x="1337393" y="1484784"/>
            <a:ext cx="6540651" cy="4067072"/>
          </a:xfrm>
          <a:prstGeom prst="rect">
            <a:avLst/>
          </a:prstGeom>
        </p:spPr>
      </p:pic>
    </p:spTree>
    <p:extLst>
      <p:ext uri="{BB962C8B-B14F-4D97-AF65-F5344CB8AC3E}">
        <p14:creationId xmlns:p14="http://schemas.microsoft.com/office/powerpoint/2010/main" val="1971400617"/>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Biases</a:t>
            </a:r>
            <a:endParaRPr lang="zh-CN" altLang="en-US" dirty="0"/>
          </a:p>
        </p:txBody>
      </p:sp>
      <p:sp>
        <p:nvSpPr>
          <p:cNvPr id="4" name="文本占位符 3">
            <a:extLst>
              <a:ext uri="{FF2B5EF4-FFF2-40B4-BE49-F238E27FC236}">
                <a16:creationId xmlns:a16="http://schemas.microsoft.com/office/drawing/2014/main" id="{AAF04E44-8F89-463D-B861-86BF339FA4F9}"/>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53619857"/>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B93BC8-B2A0-439D-8BB2-A82DC54C7E11}"/>
              </a:ext>
            </a:extLst>
          </p:cNvPr>
          <p:cNvSpPr>
            <a:spLocks noGrp="1"/>
          </p:cNvSpPr>
          <p:nvPr>
            <p:ph type="title"/>
          </p:nvPr>
        </p:nvSpPr>
        <p:spPr/>
        <p:txBody>
          <a:bodyPr/>
          <a:lstStyle/>
          <a:p>
            <a:r>
              <a:rPr lang="en-US" altLang="zh-CN" dirty="0"/>
              <a:t>Image Annotation</a:t>
            </a:r>
            <a:endParaRPr lang="zh-CN" altLang="en-US" dirty="0"/>
          </a:p>
        </p:txBody>
      </p:sp>
      <p:sp>
        <p:nvSpPr>
          <p:cNvPr id="5" name="内容占位符 4">
            <a:extLst>
              <a:ext uri="{FF2B5EF4-FFF2-40B4-BE49-F238E27FC236}">
                <a16:creationId xmlns:a16="http://schemas.microsoft.com/office/drawing/2014/main" id="{46CC85EF-14AE-4E74-88E2-AF3552A9B6FB}"/>
              </a:ext>
            </a:extLst>
          </p:cNvPr>
          <p:cNvSpPr>
            <a:spLocks noGrp="1"/>
          </p:cNvSpPr>
          <p:nvPr>
            <p:ph idx="1"/>
          </p:nvPr>
        </p:nvSpPr>
        <p:spPr/>
        <p:txBody>
          <a:bodyPr/>
          <a:lstStyle/>
          <a:p>
            <a:r>
              <a:rPr lang="en-US" altLang="zh-CN" sz="1800" dirty="0"/>
              <a:t>ImageNet an essential ingredient of the </a:t>
            </a:r>
            <a:r>
              <a:rPr lang="en-US" altLang="zh-CN" sz="1800" i="1" dirty="0">
                <a:hlinkClick r:id="rId2" tooltip="Deep learning">
                  <a:extLst>
                    <a:ext uri="{A12FA001-AC4F-418D-AE19-62706E023703}">
                      <ahyp:hlinkClr xmlns:ahyp="http://schemas.microsoft.com/office/drawing/2018/hyperlinkcolor" val="tx"/>
                    </a:ext>
                  </a:extLst>
                </a:hlinkClick>
              </a:rPr>
              <a:t>deep learning</a:t>
            </a:r>
            <a:r>
              <a:rPr lang="en-US" altLang="zh-CN" sz="1800" dirty="0"/>
              <a:t> revolution. According to </a:t>
            </a:r>
            <a:r>
              <a:rPr lang="en-US" altLang="zh-CN" sz="1800" i="1" dirty="0">
                <a:hlinkClick r:id="rId3" tooltip="The Economist">
                  <a:extLst>
                    <a:ext uri="{A12FA001-AC4F-418D-AE19-62706E023703}">
                      <ahyp:hlinkClr xmlns:ahyp="http://schemas.microsoft.com/office/drawing/2018/hyperlinkcolor" val="tx"/>
                    </a:ext>
                  </a:extLst>
                </a:hlinkClick>
              </a:rPr>
              <a:t>The Economist</a:t>
            </a:r>
            <a:r>
              <a:rPr lang="en-US" altLang="zh-CN" sz="1800" dirty="0"/>
              <a:t>, "</a:t>
            </a:r>
            <a:r>
              <a:rPr lang="en-US" altLang="zh-CN" sz="1800" i="1" dirty="0"/>
              <a:t>Suddenly people started to pay attention, not just within the AI community but across the technology industry as a whole.</a:t>
            </a:r>
            <a:r>
              <a:rPr lang="en-US" altLang="zh-CN" sz="1800" dirty="0"/>
              <a:t>"</a:t>
            </a:r>
            <a:endParaRPr lang="zh-CN" altLang="en-US" sz="1800" dirty="0"/>
          </a:p>
        </p:txBody>
      </p:sp>
      <p:pic>
        <p:nvPicPr>
          <p:cNvPr id="7" name="图片 6">
            <a:extLst>
              <a:ext uri="{FF2B5EF4-FFF2-40B4-BE49-F238E27FC236}">
                <a16:creationId xmlns:a16="http://schemas.microsoft.com/office/drawing/2014/main" id="{76EFBFE6-9448-49F2-BE6F-BE02790B5C28}"/>
              </a:ext>
            </a:extLst>
          </p:cNvPr>
          <p:cNvPicPr>
            <a:picLocks noChangeAspect="1"/>
          </p:cNvPicPr>
          <p:nvPr/>
        </p:nvPicPr>
        <p:blipFill>
          <a:blip r:embed="rId4"/>
          <a:stretch>
            <a:fillRect/>
          </a:stretch>
        </p:blipFill>
        <p:spPr>
          <a:xfrm>
            <a:off x="1547664" y="1919656"/>
            <a:ext cx="6436016" cy="4550944"/>
          </a:xfrm>
          <a:prstGeom prst="rect">
            <a:avLst/>
          </a:prstGeom>
        </p:spPr>
      </p:pic>
    </p:spTree>
    <p:extLst>
      <p:ext uri="{BB962C8B-B14F-4D97-AF65-F5344CB8AC3E}">
        <p14:creationId xmlns:p14="http://schemas.microsoft.com/office/powerpoint/2010/main" val="347209399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58BD2D-D226-46BB-9FD9-ED58861712A8}"/>
              </a:ext>
            </a:extLst>
          </p:cNvPr>
          <p:cNvSpPr>
            <a:spLocks noGrp="1"/>
          </p:cNvSpPr>
          <p:nvPr>
            <p:ph type="title"/>
          </p:nvPr>
        </p:nvSpPr>
        <p:spPr/>
        <p:txBody>
          <a:bodyPr/>
          <a:lstStyle/>
          <a:p>
            <a:r>
              <a:rPr lang="en-US" altLang="zh-CN" dirty="0"/>
              <a:t>What do you see?</a:t>
            </a:r>
            <a:endParaRPr lang="zh-CN" altLang="en-US" dirty="0"/>
          </a:p>
        </p:txBody>
      </p:sp>
      <p:sp>
        <p:nvSpPr>
          <p:cNvPr id="4" name="页脚占位符 3">
            <a:extLst>
              <a:ext uri="{FF2B5EF4-FFF2-40B4-BE49-F238E27FC236}">
                <a16:creationId xmlns:a16="http://schemas.microsoft.com/office/drawing/2014/main" id="{CDA30AC2-E87F-4082-AAB9-471C954B94BD}"/>
              </a:ext>
            </a:extLst>
          </p:cNvPr>
          <p:cNvSpPr>
            <a:spLocks noGrp="1"/>
          </p:cNvSpPr>
          <p:nvPr>
            <p:ph type="ftr" sz="quarter" idx="11"/>
          </p:nvPr>
        </p:nvSpPr>
        <p:spPr/>
        <p:txBody>
          <a:bodyPr/>
          <a:lstStyle/>
          <a:p>
            <a:pPr>
              <a:defRPr/>
            </a:pPr>
            <a:endParaRPr lang="en-US" altLang="zh-CN">
              <a:solidFill>
                <a:srgbClr val="000000"/>
              </a:solidFill>
            </a:endParaRPr>
          </a:p>
        </p:txBody>
      </p:sp>
      <p:sp>
        <p:nvSpPr>
          <p:cNvPr id="6" name="object 7">
            <a:extLst>
              <a:ext uri="{FF2B5EF4-FFF2-40B4-BE49-F238E27FC236}">
                <a16:creationId xmlns:a16="http://schemas.microsoft.com/office/drawing/2014/main" id="{D9266790-6E85-423E-8D86-1C28BFEBC79F}"/>
              </a:ext>
            </a:extLst>
          </p:cNvPr>
          <p:cNvSpPr/>
          <p:nvPr/>
        </p:nvSpPr>
        <p:spPr>
          <a:xfrm>
            <a:off x="2467519" y="1108865"/>
            <a:ext cx="4280399" cy="51434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8241758"/>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855E6-6AEF-4001-88C8-2F5B8C33275D}"/>
              </a:ext>
            </a:extLst>
          </p:cNvPr>
          <p:cNvSpPr>
            <a:spLocks noGrp="1"/>
          </p:cNvSpPr>
          <p:nvPr>
            <p:ph type="title"/>
          </p:nvPr>
        </p:nvSpPr>
        <p:spPr/>
        <p:txBody>
          <a:bodyPr/>
          <a:lstStyle/>
          <a:p>
            <a:r>
              <a:rPr lang="en-US" altLang="zh-CN" dirty="0"/>
              <a:t>What do you see?</a:t>
            </a:r>
            <a:endParaRPr lang="zh-CN" altLang="en-US" dirty="0"/>
          </a:p>
        </p:txBody>
      </p:sp>
      <p:sp>
        <p:nvSpPr>
          <p:cNvPr id="4" name="页脚占位符 3">
            <a:extLst>
              <a:ext uri="{FF2B5EF4-FFF2-40B4-BE49-F238E27FC236}">
                <a16:creationId xmlns:a16="http://schemas.microsoft.com/office/drawing/2014/main" id="{4C7DAEA2-3D44-409F-B54F-107D70469570}"/>
              </a:ext>
            </a:extLst>
          </p:cNvPr>
          <p:cNvSpPr>
            <a:spLocks noGrp="1"/>
          </p:cNvSpPr>
          <p:nvPr>
            <p:ph type="ftr" sz="quarter" idx="11"/>
          </p:nvPr>
        </p:nvSpPr>
        <p:spPr/>
        <p:txBody>
          <a:bodyPr/>
          <a:lstStyle/>
          <a:p>
            <a:pPr>
              <a:defRPr/>
            </a:pPr>
            <a:endParaRPr lang="en-US" altLang="zh-CN">
              <a:solidFill>
                <a:srgbClr val="000000"/>
              </a:solidFill>
            </a:endParaRPr>
          </a:p>
        </p:txBody>
      </p:sp>
      <p:sp>
        <p:nvSpPr>
          <p:cNvPr id="6" name="object 9">
            <a:extLst>
              <a:ext uri="{FF2B5EF4-FFF2-40B4-BE49-F238E27FC236}">
                <a16:creationId xmlns:a16="http://schemas.microsoft.com/office/drawing/2014/main" id="{3C01F97A-62E4-4C93-820C-A8D3395C9F8E}"/>
              </a:ext>
            </a:extLst>
          </p:cNvPr>
          <p:cNvSpPr/>
          <p:nvPr/>
        </p:nvSpPr>
        <p:spPr>
          <a:xfrm>
            <a:off x="2431800" y="1109278"/>
            <a:ext cx="4280399" cy="51434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35857722"/>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A7093-07F8-4FC4-A97C-0D958E9BD6B8}"/>
              </a:ext>
            </a:extLst>
          </p:cNvPr>
          <p:cNvSpPr>
            <a:spLocks noGrp="1"/>
          </p:cNvSpPr>
          <p:nvPr>
            <p:ph type="title"/>
          </p:nvPr>
        </p:nvSpPr>
        <p:spPr/>
        <p:txBody>
          <a:bodyPr/>
          <a:lstStyle/>
          <a:p>
            <a:r>
              <a:rPr lang="en-US" altLang="zh-CN" dirty="0"/>
              <a:t>What do you see?</a:t>
            </a:r>
            <a:endParaRPr lang="zh-CN" altLang="en-US" dirty="0"/>
          </a:p>
        </p:txBody>
      </p:sp>
      <p:sp>
        <p:nvSpPr>
          <p:cNvPr id="4" name="页脚占位符 3">
            <a:extLst>
              <a:ext uri="{FF2B5EF4-FFF2-40B4-BE49-F238E27FC236}">
                <a16:creationId xmlns:a16="http://schemas.microsoft.com/office/drawing/2014/main" id="{EE346CBC-303D-41ED-A1B3-F1F65574AA21}"/>
              </a:ext>
            </a:extLst>
          </p:cNvPr>
          <p:cNvSpPr>
            <a:spLocks noGrp="1"/>
          </p:cNvSpPr>
          <p:nvPr>
            <p:ph type="ftr" sz="quarter" idx="11"/>
          </p:nvPr>
        </p:nvSpPr>
        <p:spPr/>
        <p:txBody>
          <a:bodyPr/>
          <a:lstStyle/>
          <a:p>
            <a:pPr>
              <a:defRPr/>
            </a:pPr>
            <a:endParaRPr lang="en-US" altLang="zh-CN">
              <a:solidFill>
                <a:srgbClr val="000000"/>
              </a:solidFill>
            </a:endParaRPr>
          </a:p>
        </p:txBody>
      </p:sp>
      <p:sp>
        <p:nvSpPr>
          <p:cNvPr id="6" name="object 7">
            <a:extLst>
              <a:ext uri="{FF2B5EF4-FFF2-40B4-BE49-F238E27FC236}">
                <a16:creationId xmlns:a16="http://schemas.microsoft.com/office/drawing/2014/main" id="{D2EA21E0-43DA-4DED-BF0D-4179036B0C53}"/>
              </a:ext>
            </a:extLst>
          </p:cNvPr>
          <p:cNvSpPr/>
          <p:nvPr/>
        </p:nvSpPr>
        <p:spPr>
          <a:xfrm>
            <a:off x="2267744" y="1109278"/>
            <a:ext cx="4280399" cy="51434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32917746"/>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0130D-7EE6-42ED-A0CE-42679B5F2737}"/>
              </a:ext>
            </a:extLst>
          </p:cNvPr>
          <p:cNvSpPr>
            <a:spLocks noGrp="1"/>
          </p:cNvSpPr>
          <p:nvPr>
            <p:ph type="title"/>
          </p:nvPr>
        </p:nvSpPr>
        <p:spPr/>
        <p:txBody>
          <a:bodyPr/>
          <a:lstStyle/>
          <a:p>
            <a:r>
              <a:rPr lang="en-US" altLang="zh-CN" dirty="0"/>
              <a:t>What do you see?</a:t>
            </a:r>
            <a:endParaRPr lang="zh-CN" altLang="en-US" dirty="0"/>
          </a:p>
        </p:txBody>
      </p:sp>
      <p:sp>
        <p:nvSpPr>
          <p:cNvPr id="3" name="内容占位符 2">
            <a:extLst>
              <a:ext uri="{FF2B5EF4-FFF2-40B4-BE49-F238E27FC236}">
                <a16:creationId xmlns:a16="http://schemas.microsoft.com/office/drawing/2014/main" id="{A10287D4-CC5A-410F-A25E-8FC2970E656A}"/>
              </a:ext>
            </a:extLst>
          </p:cNvPr>
          <p:cNvSpPr>
            <a:spLocks noGrp="1"/>
          </p:cNvSpPr>
          <p:nvPr>
            <p:ph idx="1"/>
          </p:nvPr>
        </p:nvSpPr>
        <p:spPr>
          <a:xfrm>
            <a:off x="566738" y="931026"/>
            <a:ext cx="3540567" cy="5522310"/>
          </a:xfrm>
        </p:spPr>
        <p:txBody>
          <a:bodyPr/>
          <a:lstStyle/>
          <a:p>
            <a:r>
              <a:rPr lang="en-US" altLang="zh-CN" dirty="0"/>
              <a:t>Yellow Bananas</a:t>
            </a:r>
          </a:p>
          <a:p>
            <a:endParaRPr lang="en-US" altLang="zh-CN" dirty="0"/>
          </a:p>
          <a:p>
            <a:r>
              <a:rPr lang="en-US" altLang="zh-CN" dirty="0"/>
              <a:t>Yellow is prototypical for bananas</a:t>
            </a:r>
          </a:p>
          <a:p>
            <a:endParaRPr lang="zh-CN" altLang="en-US" dirty="0"/>
          </a:p>
        </p:txBody>
      </p:sp>
      <p:sp>
        <p:nvSpPr>
          <p:cNvPr id="4" name="页脚占位符 3">
            <a:extLst>
              <a:ext uri="{FF2B5EF4-FFF2-40B4-BE49-F238E27FC236}">
                <a16:creationId xmlns:a16="http://schemas.microsoft.com/office/drawing/2014/main" id="{B2562839-709A-4736-ACF7-83E0ECBEDCB5}"/>
              </a:ext>
            </a:extLst>
          </p:cNvPr>
          <p:cNvSpPr>
            <a:spLocks noGrp="1"/>
          </p:cNvSpPr>
          <p:nvPr>
            <p:ph type="ftr" sz="quarter" idx="11"/>
          </p:nvPr>
        </p:nvSpPr>
        <p:spPr/>
        <p:txBody>
          <a:bodyPr/>
          <a:lstStyle/>
          <a:p>
            <a:pPr>
              <a:defRPr/>
            </a:pPr>
            <a:endParaRPr lang="en-US" altLang="zh-CN">
              <a:solidFill>
                <a:srgbClr val="000000"/>
              </a:solidFill>
            </a:endParaRPr>
          </a:p>
        </p:txBody>
      </p:sp>
      <p:sp>
        <p:nvSpPr>
          <p:cNvPr id="6" name="object 9">
            <a:extLst>
              <a:ext uri="{FF2B5EF4-FFF2-40B4-BE49-F238E27FC236}">
                <a16:creationId xmlns:a16="http://schemas.microsoft.com/office/drawing/2014/main" id="{2FC4FC06-DDF8-4078-8758-3CCF23F0C10E}"/>
              </a:ext>
            </a:extLst>
          </p:cNvPr>
          <p:cNvSpPr/>
          <p:nvPr/>
        </p:nvSpPr>
        <p:spPr>
          <a:xfrm>
            <a:off x="4287339" y="1120431"/>
            <a:ext cx="4280399" cy="51434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5943825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9AE8B-7DF5-4530-BB32-891F1A6C9B92}"/>
              </a:ext>
            </a:extLst>
          </p:cNvPr>
          <p:cNvSpPr>
            <a:spLocks noGrp="1"/>
          </p:cNvSpPr>
          <p:nvPr>
            <p:ph type="title"/>
          </p:nvPr>
        </p:nvSpPr>
        <p:spPr/>
        <p:txBody>
          <a:bodyPr/>
          <a:lstStyle/>
          <a:p>
            <a:r>
              <a:rPr lang="en-US" altLang="zh-CN" dirty="0"/>
              <a:t>Neural nets are so fragile</a:t>
            </a:r>
            <a:endParaRPr lang="zh-CN" altLang="en-US" dirty="0"/>
          </a:p>
        </p:txBody>
      </p:sp>
      <p:sp>
        <p:nvSpPr>
          <p:cNvPr id="3" name="内容占位符 2">
            <a:extLst>
              <a:ext uri="{FF2B5EF4-FFF2-40B4-BE49-F238E27FC236}">
                <a16:creationId xmlns:a16="http://schemas.microsoft.com/office/drawing/2014/main" id="{4F1D4453-F4D2-4B59-BD7B-115AC090B944}"/>
              </a:ext>
            </a:extLst>
          </p:cNvPr>
          <p:cNvSpPr>
            <a:spLocks noGrp="1"/>
          </p:cNvSpPr>
          <p:nvPr>
            <p:ph idx="1"/>
          </p:nvPr>
        </p:nvSpPr>
        <p:spPr/>
        <p:txBody>
          <a:bodyPr/>
          <a:lstStyle/>
          <a:p>
            <a:r>
              <a:rPr lang="en-US" altLang="zh-CN" dirty="0"/>
              <a:t>Adversarial Examples for Evaluating Reading Comprehension Systems</a:t>
            </a:r>
            <a:endParaRPr lang="zh-CN" altLang="en-US" dirty="0"/>
          </a:p>
        </p:txBody>
      </p:sp>
      <p:sp>
        <p:nvSpPr>
          <p:cNvPr id="4" name="页脚占位符 3">
            <a:extLst>
              <a:ext uri="{FF2B5EF4-FFF2-40B4-BE49-F238E27FC236}">
                <a16:creationId xmlns:a16="http://schemas.microsoft.com/office/drawing/2014/main" id="{0F0E6540-0F27-457F-AAAB-BD89672975BC}"/>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1DDA313F-8AEB-477F-999A-AC4AB4602F2F}"/>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5</a:t>
            </a:fld>
            <a:endParaRPr lang="en-US" altLang="zh-CN">
              <a:solidFill>
                <a:srgbClr val="000000"/>
              </a:solidFill>
            </a:endParaRPr>
          </a:p>
        </p:txBody>
      </p:sp>
      <p:sp>
        <p:nvSpPr>
          <p:cNvPr id="7" name="矩形 6">
            <a:extLst>
              <a:ext uri="{FF2B5EF4-FFF2-40B4-BE49-F238E27FC236}">
                <a16:creationId xmlns:a16="http://schemas.microsoft.com/office/drawing/2014/main" id="{B721A6AA-06E7-4F85-B58E-E28A52F077A6}"/>
              </a:ext>
            </a:extLst>
          </p:cNvPr>
          <p:cNvSpPr/>
          <p:nvPr/>
        </p:nvSpPr>
        <p:spPr>
          <a:xfrm>
            <a:off x="412559" y="5583031"/>
            <a:ext cx="4360361" cy="307777"/>
          </a:xfrm>
          <a:prstGeom prst="rect">
            <a:avLst/>
          </a:prstGeom>
        </p:spPr>
        <p:txBody>
          <a:bodyPr wrap="none">
            <a:spAutoFit/>
          </a:bodyPr>
          <a:lstStyle/>
          <a:p>
            <a:r>
              <a:rPr lang="en-US" altLang="zh-CN" sz="1400" dirty="0"/>
              <a:t>https://github.com/robinjia/adversarial-squad</a:t>
            </a:r>
            <a:endParaRPr lang="zh-CN" altLang="en-US" sz="1400" dirty="0"/>
          </a:p>
        </p:txBody>
      </p:sp>
      <p:pic>
        <p:nvPicPr>
          <p:cNvPr id="8" name="图片 7">
            <a:extLst>
              <a:ext uri="{FF2B5EF4-FFF2-40B4-BE49-F238E27FC236}">
                <a16:creationId xmlns:a16="http://schemas.microsoft.com/office/drawing/2014/main" id="{9CDDD083-5231-48A8-B788-1BB5B1E6EEEB}"/>
              </a:ext>
            </a:extLst>
          </p:cNvPr>
          <p:cNvPicPr>
            <a:picLocks noChangeAspect="1"/>
          </p:cNvPicPr>
          <p:nvPr/>
        </p:nvPicPr>
        <p:blipFill>
          <a:blip r:embed="rId2"/>
          <a:stretch>
            <a:fillRect/>
          </a:stretch>
        </p:blipFill>
        <p:spPr>
          <a:xfrm>
            <a:off x="421876" y="1711435"/>
            <a:ext cx="4305436" cy="3100806"/>
          </a:xfrm>
          <a:prstGeom prst="rect">
            <a:avLst/>
          </a:prstGeom>
        </p:spPr>
      </p:pic>
      <p:pic>
        <p:nvPicPr>
          <p:cNvPr id="9" name="图片 8">
            <a:extLst>
              <a:ext uri="{FF2B5EF4-FFF2-40B4-BE49-F238E27FC236}">
                <a16:creationId xmlns:a16="http://schemas.microsoft.com/office/drawing/2014/main" id="{0A068EEF-AF2D-40CA-BCAC-2FBD2556BD5F}"/>
              </a:ext>
            </a:extLst>
          </p:cNvPr>
          <p:cNvPicPr>
            <a:picLocks noChangeAspect="1"/>
          </p:cNvPicPr>
          <p:nvPr/>
        </p:nvPicPr>
        <p:blipFill>
          <a:blip r:embed="rId3"/>
          <a:stretch>
            <a:fillRect/>
          </a:stretch>
        </p:blipFill>
        <p:spPr>
          <a:xfrm>
            <a:off x="4945009" y="3105767"/>
            <a:ext cx="3589391" cy="2821207"/>
          </a:xfrm>
          <a:prstGeom prst="rect">
            <a:avLst/>
          </a:prstGeom>
        </p:spPr>
      </p:pic>
      <p:pic>
        <p:nvPicPr>
          <p:cNvPr id="10" name="图片 9">
            <a:extLst>
              <a:ext uri="{FF2B5EF4-FFF2-40B4-BE49-F238E27FC236}">
                <a16:creationId xmlns:a16="http://schemas.microsoft.com/office/drawing/2014/main" id="{74143327-8BA1-4693-A7D2-F4D49134345E}"/>
              </a:ext>
            </a:extLst>
          </p:cNvPr>
          <p:cNvPicPr>
            <a:picLocks noChangeAspect="1"/>
          </p:cNvPicPr>
          <p:nvPr/>
        </p:nvPicPr>
        <p:blipFill>
          <a:blip r:embed="rId4"/>
          <a:stretch>
            <a:fillRect/>
          </a:stretch>
        </p:blipFill>
        <p:spPr>
          <a:xfrm>
            <a:off x="4945009" y="1711435"/>
            <a:ext cx="3589391" cy="1250316"/>
          </a:xfrm>
          <a:prstGeom prst="rect">
            <a:avLst/>
          </a:prstGeom>
        </p:spPr>
      </p:pic>
    </p:spTree>
    <p:extLst>
      <p:ext uri="{BB962C8B-B14F-4D97-AF65-F5344CB8AC3E}">
        <p14:creationId xmlns:p14="http://schemas.microsoft.com/office/powerpoint/2010/main" val="1533726661"/>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476717" y="3771258"/>
            <a:ext cx="1870075" cy="276999"/>
          </a:xfrm>
          <a:prstGeom prst="rect">
            <a:avLst/>
          </a:prstGeom>
        </p:spPr>
        <p:txBody>
          <a:bodyPr vert="horz" wrap="square" lIns="0" tIns="0" rIns="0" bIns="0" rtlCol="0">
            <a:spAutoFit/>
          </a:bodyPr>
          <a:lstStyle/>
          <a:p>
            <a:pPr>
              <a:lnSpc>
                <a:spcPct val="100000"/>
              </a:lnSpc>
            </a:pPr>
            <a:r>
              <a:rPr b="1" spc="-15" dirty="0">
                <a:solidFill>
                  <a:sysClr val="windowText" lastClr="000000"/>
                </a:solidFill>
                <a:latin typeface="Helvetica"/>
                <a:cs typeface="Helvetica"/>
              </a:rPr>
              <a:t>Banana</a:t>
            </a:r>
            <a:endParaRPr>
              <a:solidFill>
                <a:sysClr val="windowText" lastClr="000000"/>
              </a:solidFill>
              <a:latin typeface="Helvetica"/>
              <a:cs typeface="Helvetica"/>
            </a:endParaRPr>
          </a:p>
        </p:txBody>
      </p:sp>
      <p:sp>
        <p:nvSpPr>
          <p:cNvPr id="6" name="object 6"/>
          <p:cNvSpPr/>
          <p:nvPr/>
        </p:nvSpPr>
        <p:spPr>
          <a:xfrm>
            <a:off x="6119488" y="3771257"/>
            <a:ext cx="1553845" cy="1071880"/>
          </a:xfrm>
          <a:custGeom>
            <a:avLst/>
            <a:gdLst/>
            <a:ahLst/>
            <a:cxnLst/>
            <a:rect l="l" t="t" r="r" b="b"/>
            <a:pathLst>
              <a:path w="1553845" h="1071879">
                <a:moveTo>
                  <a:pt x="0" y="0"/>
                </a:moveTo>
                <a:lnTo>
                  <a:pt x="1553577" y="0"/>
                </a:lnTo>
                <a:lnTo>
                  <a:pt x="1553577" y="1071499"/>
                </a:lnTo>
                <a:lnTo>
                  <a:pt x="0" y="1071499"/>
                </a:lnTo>
                <a:lnTo>
                  <a:pt x="0" y="0"/>
                </a:lnTo>
                <a:close/>
              </a:path>
            </a:pathLst>
          </a:custGeom>
          <a:solidFill>
            <a:srgbClr val="000000"/>
          </a:solidFill>
        </p:spPr>
        <p:txBody>
          <a:bodyPr wrap="square" lIns="0" tIns="0" rIns="0" bIns="0" rtlCol="0"/>
          <a:lstStyle/>
          <a:p>
            <a:endParaRPr>
              <a:solidFill>
                <a:sysClr val="windowText" lastClr="000000"/>
              </a:solidFill>
            </a:endParaRPr>
          </a:p>
        </p:txBody>
      </p:sp>
      <p:sp>
        <p:nvSpPr>
          <p:cNvPr id="7" name="object 7"/>
          <p:cNvSpPr/>
          <p:nvPr/>
        </p:nvSpPr>
        <p:spPr>
          <a:xfrm>
            <a:off x="6119488" y="3771259"/>
            <a:ext cx="1553577" cy="1165199"/>
          </a:xfrm>
          <a:prstGeom prst="rect">
            <a:avLst/>
          </a:prstGeom>
          <a:blipFill>
            <a:blip r:embed="rId3" cstate="print"/>
            <a:stretch>
              <a:fillRect/>
            </a:stretch>
          </a:blipFill>
        </p:spPr>
        <p:txBody>
          <a:bodyPr wrap="square" lIns="0" tIns="0" rIns="0" bIns="0" rtlCol="0"/>
          <a:lstStyle/>
          <a:p>
            <a:endParaRPr>
              <a:solidFill>
                <a:sysClr val="windowText" lastClr="000000"/>
              </a:solidFill>
            </a:endParaRPr>
          </a:p>
        </p:txBody>
      </p:sp>
      <p:sp>
        <p:nvSpPr>
          <p:cNvPr id="8" name="object 8"/>
          <p:cNvSpPr/>
          <p:nvPr/>
        </p:nvSpPr>
        <p:spPr>
          <a:xfrm>
            <a:off x="3843738" y="3771308"/>
            <a:ext cx="1553845" cy="1165225"/>
          </a:xfrm>
          <a:custGeom>
            <a:avLst/>
            <a:gdLst/>
            <a:ahLst/>
            <a:cxnLst/>
            <a:rect l="l" t="t" r="r" b="b"/>
            <a:pathLst>
              <a:path w="1553845" h="1165225">
                <a:moveTo>
                  <a:pt x="0" y="0"/>
                </a:moveTo>
                <a:lnTo>
                  <a:pt x="1553699" y="0"/>
                </a:lnTo>
                <a:lnTo>
                  <a:pt x="1553699" y="1165199"/>
                </a:lnTo>
                <a:lnTo>
                  <a:pt x="0" y="1165199"/>
                </a:lnTo>
                <a:lnTo>
                  <a:pt x="0" y="0"/>
                </a:lnTo>
                <a:close/>
              </a:path>
            </a:pathLst>
          </a:custGeom>
          <a:solidFill>
            <a:srgbClr val="000000"/>
          </a:solidFill>
        </p:spPr>
        <p:txBody>
          <a:bodyPr wrap="square" lIns="0" tIns="0" rIns="0" bIns="0" rtlCol="0"/>
          <a:lstStyle/>
          <a:p>
            <a:endParaRPr>
              <a:solidFill>
                <a:sysClr val="windowText" lastClr="000000"/>
              </a:solidFill>
            </a:endParaRPr>
          </a:p>
        </p:txBody>
      </p:sp>
      <p:sp>
        <p:nvSpPr>
          <p:cNvPr id="9" name="object 9"/>
          <p:cNvSpPr/>
          <p:nvPr/>
        </p:nvSpPr>
        <p:spPr>
          <a:xfrm>
            <a:off x="3843738" y="3771308"/>
            <a:ext cx="1553699" cy="1165199"/>
          </a:xfrm>
          <a:prstGeom prst="rect">
            <a:avLst/>
          </a:prstGeom>
          <a:blipFill>
            <a:blip r:embed="rId4" cstate="print"/>
            <a:stretch>
              <a:fillRect/>
            </a:stretch>
          </a:blipFill>
        </p:spPr>
        <p:txBody>
          <a:bodyPr wrap="square" lIns="0" tIns="0" rIns="0" bIns="0" rtlCol="0"/>
          <a:lstStyle/>
          <a:p>
            <a:endParaRPr>
              <a:solidFill>
                <a:sysClr val="windowText" lastClr="000000"/>
              </a:solidFill>
            </a:endParaRPr>
          </a:p>
        </p:txBody>
      </p:sp>
      <p:sp>
        <p:nvSpPr>
          <p:cNvPr id="10" name="object 10"/>
          <p:cNvSpPr/>
          <p:nvPr/>
        </p:nvSpPr>
        <p:spPr>
          <a:xfrm>
            <a:off x="1491515" y="3771258"/>
            <a:ext cx="1855470" cy="1165225"/>
          </a:xfrm>
          <a:custGeom>
            <a:avLst/>
            <a:gdLst/>
            <a:ahLst/>
            <a:cxnLst/>
            <a:rect l="l" t="t" r="r" b="b"/>
            <a:pathLst>
              <a:path w="1855470" h="1165225">
                <a:moveTo>
                  <a:pt x="0" y="0"/>
                </a:moveTo>
                <a:lnTo>
                  <a:pt x="1855027" y="0"/>
                </a:lnTo>
                <a:lnTo>
                  <a:pt x="1855027" y="1165201"/>
                </a:lnTo>
                <a:lnTo>
                  <a:pt x="0" y="1165201"/>
                </a:lnTo>
                <a:lnTo>
                  <a:pt x="0" y="0"/>
                </a:lnTo>
                <a:close/>
              </a:path>
            </a:pathLst>
          </a:custGeom>
          <a:solidFill>
            <a:srgbClr val="000000"/>
          </a:solidFill>
        </p:spPr>
        <p:txBody>
          <a:bodyPr wrap="square" lIns="0" tIns="0" rIns="0" bIns="0" rtlCol="0"/>
          <a:lstStyle/>
          <a:p>
            <a:endParaRPr>
              <a:solidFill>
                <a:sysClr val="windowText" lastClr="000000"/>
              </a:solidFill>
            </a:endParaRPr>
          </a:p>
        </p:txBody>
      </p:sp>
      <p:sp>
        <p:nvSpPr>
          <p:cNvPr id="11" name="object 11"/>
          <p:cNvSpPr/>
          <p:nvPr/>
        </p:nvSpPr>
        <p:spPr>
          <a:xfrm>
            <a:off x="1491516" y="3771258"/>
            <a:ext cx="1855027" cy="1165201"/>
          </a:xfrm>
          <a:prstGeom prst="rect">
            <a:avLst/>
          </a:prstGeom>
          <a:blipFill>
            <a:blip r:embed="rId5" cstate="print"/>
            <a:stretch>
              <a:fillRect/>
            </a:stretch>
          </a:blipFill>
        </p:spPr>
        <p:txBody>
          <a:bodyPr wrap="square" lIns="0" tIns="0" rIns="0" bIns="0" rtlCol="0"/>
          <a:lstStyle/>
          <a:p>
            <a:endParaRPr>
              <a:solidFill>
                <a:sysClr val="windowText" lastClr="000000"/>
              </a:solidFill>
            </a:endParaRPr>
          </a:p>
        </p:txBody>
      </p:sp>
      <p:sp>
        <p:nvSpPr>
          <p:cNvPr id="13" name="object 13"/>
          <p:cNvSpPr txBox="1"/>
          <p:nvPr/>
        </p:nvSpPr>
        <p:spPr>
          <a:xfrm>
            <a:off x="6016373" y="4958719"/>
            <a:ext cx="1823720" cy="276999"/>
          </a:xfrm>
          <a:prstGeom prst="rect">
            <a:avLst/>
          </a:prstGeom>
        </p:spPr>
        <p:txBody>
          <a:bodyPr vert="horz" wrap="square" lIns="0" tIns="0" rIns="0" bIns="0" rtlCol="0">
            <a:spAutoFit/>
          </a:bodyPr>
          <a:lstStyle/>
          <a:p>
            <a:pPr marL="12700"/>
            <a:r>
              <a:rPr b="1" spc="-10" dirty="0">
                <a:solidFill>
                  <a:sysClr val="windowText" lastClr="000000"/>
                </a:solidFill>
                <a:latin typeface="Helvetica"/>
                <a:cs typeface="Helvetica"/>
              </a:rPr>
              <a:t>Unripe</a:t>
            </a:r>
            <a:r>
              <a:rPr b="1" spc="-5" dirty="0">
                <a:solidFill>
                  <a:sysClr val="windowText" lastClr="000000"/>
                </a:solidFill>
                <a:latin typeface="Helvetica"/>
                <a:cs typeface="Helvetica"/>
              </a:rPr>
              <a:t> </a:t>
            </a:r>
            <a:r>
              <a:rPr b="1" spc="-10" dirty="0">
                <a:solidFill>
                  <a:sysClr val="windowText" lastClr="000000"/>
                </a:solidFill>
                <a:latin typeface="Helvetica"/>
                <a:cs typeface="Helvetica"/>
              </a:rPr>
              <a:t>Bananas,</a:t>
            </a:r>
            <a:endParaRPr>
              <a:solidFill>
                <a:sysClr val="windowText" lastClr="000000"/>
              </a:solidFill>
              <a:latin typeface="Helvetica"/>
              <a:cs typeface="Helvetica"/>
            </a:endParaRPr>
          </a:p>
        </p:txBody>
      </p:sp>
      <p:sp>
        <p:nvSpPr>
          <p:cNvPr id="14" name="object 14"/>
          <p:cNvSpPr txBox="1"/>
          <p:nvPr/>
        </p:nvSpPr>
        <p:spPr>
          <a:xfrm>
            <a:off x="5838393" y="5234944"/>
            <a:ext cx="2179320" cy="276999"/>
          </a:xfrm>
          <a:prstGeom prst="rect">
            <a:avLst/>
          </a:prstGeom>
        </p:spPr>
        <p:txBody>
          <a:bodyPr vert="horz" wrap="square" lIns="0" tIns="0" rIns="0" bIns="0" rtlCol="0">
            <a:spAutoFit/>
          </a:bodyPr>
          <a:lstStyle/>
          <a:p>
            <a:pPr marL="12700"/>
            <a:r>
              <a:rPr b="1" spc="-25" dirty="0">
                <a:solidFill>
                  <a:sysClr val="windowText" lastClr="000000"/>
                </a:solidFill>
                <a:latin typeface="Helvetica"/>
                <a:cs typeface="Helvetica"/>
              </a:rPr>
              <a:t>Cavendish</a:t>
            </a:r>
            <a:r>
              <a:rPr b="1" spc="-5" dirty="0">
                <a:solidFill>
                  <a:sysClr val="windowText" lastClr="000000"/>
                </a:solidFill>
                <a:latin typeface="Helvetica"/>
                <a:cs typeface="Helvetica"/>
              </a:rPr>
              <a:t> </a:t>
            </a:r>
            <a:r>
              <a:rPr b="1" spc="-15" dirty="0">
                <a:solidFill>
                  <a:sysClr val="windowText" lastClr="000000"/>
                </a:solidFill>
                <a:latin typeface="Helvetica"/>
                <a:cs typeface="Helvetica"/>
              </a:rPr>
              <a:t>Bananas</a:t>
            </a:r>
            <a:endParaRPr>
              <a:solidFill>
                <a:sysClr val="windowText" lastClr="000000"/>
              </a:solidFill>
              <a:latin typeface="Helvetica"/>
              <a:cs typeface="Helvetica"/>
            </a:endParaRPr>
          </a:p>
        </p:txBody>
      </p:sp>
      <p:sp>
        <p:nvSpPr>
          <p:cNvPr id="16" name="object 16"/>
          <p:cNvSpPr txBox="1"/>
          <p:nvPr/>
        </p:nvSpPr>
        <p:spPr>
          <a:xfrm>
            <a:off x="3886360" y="5034918"/>
            <a:ext cx="1388110" cy="553998"/>
          </a:xfrm>
          <a:prstGeom prst="rect">
            <a:avLst/>
          </a:prstGeom>
        </p:spPr>
        <p:txBody>
          <a:bodyPr vert="horz" wrap="square" lIns="0" tIns="0" rIns="0" bIns="0" rtlCol="0">
            <a:spAutoFit/>
          </a:bodyPr>
          <a:lstStyle/>
          <a:p>
            <a:pPr algn="ctr">
              <a:lnSpc>
                <a:spcPct val="100000"/>
              </a:lnSpc>
            </a:pPr>
            <a:r>
              <a:rPr b="1" spc="-15" dirty="0">
                <a:solidFill>
                  <a:sysClr val="windowText" lastClr="000000"/>
                </a:solidFill>
                <a:latin typeface="Helvetica"/>
                <a:cs typeface="Helvetica"/>
              </a:rPr>
              <a:t>Bananas</a:t>
            </a:r>
            <a:endParaRPr dirty="0">
              <a:solidFill>
                <a:sysClr val="windowText" lastClr="000000"/>
              </a:solidFill>
              <a:latin typeface="Helvetica"/>
              <a:cs typeface="Helvetica"/>
            </a:endParaRPr>
          </a:p>
          <a:p>
            <a:pPr algn="ctr">
              <a:spcBef>
                <a:spcPts val="15"/>
              </a:spcBef>
            </a:pPr>
            <a:r>
              <a:rPr spc="30" dirty="0">
                <a:solidFill>
                  <a:sysClr val="windowText" lastClr="000000"/>
                </a:solidFill>
                <a:latin typeface="Arial"/>
                <a:cs typeface="Arial"/>
              </a:rPr>
              <a:t>“Basic</a:t>
            </a:r>
            <a:r>
              <a:rPr spc="-5" dirty="0">
                <a:solidFill>
                  <a:sysClr val="windowText" lastClr="000000"/>
                </a:solidFill>
                <a:latin typeface="Arial"/>
                <a:cs typeface="Arial"/>
              </a:rPr>
              <a:t> </a:t>
            </a:r>
            <a:r>
              <a:rPr spc="5" dirty="0">
                <a:solidFill>
                  <a:sysClr val="windowText" lastClr="000000"/>
                </a:solidFill>
                <a:latin typeface="Arial"/>
                <a:cs typeface="Arial"/>
              </a:rPr>
              <a:t>Level”</a:t>
            </a:r>
            <a:endParaRPr dirty="0">
              <a:solidFill>
                <a:sysClr val="windowText" lastClr="000000"/>
              </a:solidFill>
              <a:latin typeface="Arial"/>
              <a:cs typeface="Arial"/>
            </a:endParaRPr>
          </a:p>
        </p:txBody>
      </p:sp>
      <p:sp>
        <p:nvSpPr>
          <p:cNvPr id="18" name="object 18"/>
          <p:cNvSpPr txBox="1"/>
          <p:nvPr/>
        </p:nvSpPr>
        <p:spPr>
          <a:xfrm>
            <a:off x="2120969" y="5034919"/>
            <a:ext cx="524510" cy="276999"/>
          </a:xfrm>
          <a:prstGeom prst="rect">
            <a:avLst/>
          </a:prstGeom>
        </p:spPr>
        <p:txBody>
          <a:bodyPr vert="horz" wrap="square" lIns="0" tIns="0" rIns="0" bIns="0" rtlCol="0">
            <a:spAutoFit/>
          </a:bodyPr>
          <a:lstStyle/>
          <a:p>
            <a:pPr marL="12700"/>
            <a:r>
              <a:rPr b="1" spc="-20" dirty="0">
                <a:solidFill>
                  <a:sysClr val="windowText" lastClr="000000"/>
                </a:solidFill>
                <a:latin typeface="Helvetica"/>
                <a:cs typeface="Helvetica"/>
              </a:rPr>
              <a:t>Fruit</a:t>
            </a:r>
            <a:endParaRPr>
              <a:solidFill>
                <a:sysClr val="windowText" lastClr="000000"/>
              </a:solidFill>
              <a:latin typeface="Helvetica"/>
              <a:cs typeface="Helvetica"/>
            </a:endParaRPr>
          </a:p>
        </p:txBody>
      </p:sp>
      <p:sp>
        <p:nvSpPr>
          <p:cNvPr id="19" name="标题 18">
            <a:extLst>
              <a:ext uri="{FF2B5EF4-FFF2-40B4-BE49-F238E27FC236}">
                <a16:creationId xmlns:a16="http://schemas.microsoft.com/office/drawing/2014/main" id="{C653D195-63D2-43CD-9162-50C6DF2FF43C}"/>
              </a:ext>
            </a:extLst>
          </p:cNvPr>
          <p:cNvSpPr>
            <a:spLocks noGrp="1"/>
          </p:cNvSpPr>
          <p:nvPr>
            <p:ph type="title"/>
          </p:nvPr>
        </p:nvSpPr>
        <p:spPr/>
        <p:txBody>
          <a:bodyPr/>
          <a:lstStyle/>
          <a:p>
            <a:r>
              <a:rPr lang="en-US" altLang="zh-CN" dirty="0"/>
              <a:t>Prototype Theory</a:t>
            </a:r>
            <a:endParaRPr lang="zh-CN" altLang="en-US" dirty="0"/>
          </a:p>
        </p:txBody>
      </p:sp>
      <p:sp>
        <p:nvSpPr>
          <p:cNvPr id="20" name="内容占位符 19">
            <a:extLst>
              <a:ext uri="{FF2B5EF4-FFF2-40B4-BE49-F238E27FC236}">
                <a16:creationId xmlns:a16="http://schemas.microsoft.com/office/drawing/2014/main" id="{E5046FBD-1351-4E50-B82E-4221A17943A2}"/>
              </a:ext>
            </a:extLst>
          </p:cNvPr>
          <p:cNvSpPr>
            <a:spLocks noGrp="1"/>
          </p:cNvSpPr>
          <p:nvPr>
            <p:ph idx="1"/>
          </p:nvPr>
        </p:nvSpPr>
        <p:spPr/>
        <p:txBody>
          <a:bodyPr/>
          <a:lstStyle/>
          <a:p>
            <a:r>
              <a:rPr lang="en-US" altLang="zh-CN" dirty="0"/>
              <a:t>One purpose of categorization is to reduce the infinite differences among stimuli to </a:t>
            </a:r>
            <a:r>
              <a:rPr lang="en-US" altLang="zh-CN" dirty="0" err="1"/>
              <a:t>behaviourally</a:t>
            </a:r>
            <a:r>
              <a:rPr lang="en-US" altLang="zh-CN" dirty="0"/>
              <a:t> and cognitively usable proportions</a:t>
            </a:r>
          </a:p>
          <a:p>
            <a:r>
              <a:rPr lang="en-US" altLang="zh-CN" dirty="0"/>
              <a:t>There may be some central, prototypical notions of items that arise from stored typical properties for an object category  (Rosch, 1975)</a:t>
            </a:r>
          </a:p>
          <a:p>
            <a:endParaRPr lang="en-US" altLang="zh-CN" dirty="0"/>
          </a:p>
          <a:p>
            <a:r>
              <a:rPr lang="en-US" altLang="zh-CN" dirty="0"/>
              <a:t>May also store exemplars (Wu &amp; </a:t>
            </a:r>
            <a:r>
              <a:rPr lang="en-US" altLang="zh-CN" dirty="0" err="1"/>
              <a:t>Barsalou</a:t>
            </a:r>
            <a:r>
              <a:rPr lang="en-US" altLang="zh-CN" dirty="0"/>
              <a:t>, 2009)</a:t>
            </a:r>
          </a:p>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4302175" y="1023722"/>
            <a:ext cx="4571998" cy="5143424"/>
          </a:xfrm>
          <a:prstGeom prst="rect">
            <a:avLst/>
          </a:prstGeom>
          <a:blipFill>
            <a:blip r:embed="rId3" cstate="print"/>
            <a:stretch>
              <a:fillRect/>
            </a:stretch>
          </a:blipFill>
        </p:spPr>
        <p:txBody>
          <a:bodyPr wrap="square" lIns="0" tIns="0" rIns="0" bIns="0" rtlCol="0"/>
          <a:lstStyle/>
          <a:p>
            <a:endParaRPr/>
          </a:p>
        </p:txBody>
      </p:sp>
      <p:sp>
        <p:nvSpPr>
          <p:cNvPr id="10" name="标题 9">
            <a:extLst>
              <a:ext uri="{FF2B5EF4-FFF2-40B4-BE49-F238E27FC236}">
                <a16:creationId xmlns:a16="http://schemas.microsoft.com/office/drawing/2014/main" id="{3FA3C87E-5AE7-4203-9ADB-5CD043A47FD9}"/>
              </a:ext>
            </a:extLst>
          </p:cNvPr>
          <p:cNvSpPr>
            <a:spLocks noGrp="1"/>
          </p:cNvSpPr>
          <p:nvPr>
            <p:ph type="title"/>
          </p:nvPr>
        </p:nvSpPr>
        <p:spPr/>
        <p:txBody>
          <a:bodyPr/>
          <a:lstStyle/>
          <a:p>
            <a:r>
              <a:rPr lang="en-US" altLang="zh-CN" dirty="0"/>
              <a:t>How could this be?</a:t>
            </a:r>
            <a:endParaRPr lang="zh-CN" altLang="en-US" dirty="0"/>
          </a:p>
        </p:txBody>
      </p:sp>
      <p:sp>
        <p:nvSpPr>
          <p:cNvPr id="11" name="内容占位符 10">
            <a:extLst>
              <a:ext uri="{FF2B5EF4-FFF2-40B4-BE49-F238E27FC236}">
                <a16:creationId xmlns:a16="http://schemas.microsoft.com/office/drawing/2014/main" id="{CD533416-16F7-4CA2-8300-9A0B43D0A1AD}"/>
              </a:ext>
            </a:extLst>
          </p:cNvPr>
          <p:cNvSpPr>
            <a:spLocks noGrp="1"/>
          </p:cNvSpPr>
          <p:nvPr>
            <p:ph idx="1"/>
          </p:nvPr>
        </p:nvSpPr>
        <p:spPr>
          <a:xfrm>
            <a:off x="566738" y="931026"/>
            <a:ext cx="4005258" cy="5522310"/>
          </a:xfrm>
        </p:spPr>
        <p:txBody>
          <a:bodyPr/>
          <a:lstStyle/>
          <a:p>
            <a:pPr marL="85725" marR="105410">
              <a:lnSpc>
                <a:spcPct val="114599"/>
              </a:lnSpc>
            </a:pPr>
            <a:r>
              <a:rPr lang="en-US" altLang="zh-CN" dirty="0"/>
              <a:t>A man and his son are in a terrible accident and are rushed to the hospital in critical care.</a:t>
            </a:r>
          </a:p>
          <a:p>
            <a:pPr>
              <a:spcBef>
                <a:spcPts val="39"/>
              </a:spcBef>
            </a:pPr>
            <a:endParaRPr lang="en-US" altLang="zh-CN" dirty="0"/>
          </a:p>
          <a:p>
            <a:pPr marL="85725" marR="286385">
              <a:lnSpc>
                <a:spcPct val="113300"/>
              </a:lnSpc>
            </a:pPr>
            <a:r>
              <a:rPr lang="en-US" altLang="zh-CN" dirty="0"/>
              <a:t>The doctor looks at the boy and exclaims "I can't operate on this boy, he's my son!“</a:t>
            </a:r>
          </a:p>
          <a:p>
            <a:pPr marL="85725" marR="286385">
              <a:lnSpc>
                <a:spcPct val="113300"/>
              </a:lnSpc>
            </a:pPr>
            <a:endParaRPr lang="en-US" altLang="zh-CN" dirty="0"/>
          </a:p>
          <a:p>
            <a:pPr marL="85725" marR="286385">
              <a:lnSpc>
                <a:spcPct val="113300"/>
              </a:lnSpc>
            </a:pPr>
            <a:r>
              <a:rPr lang="en-US" altLang="zh-CN" dirty="0"/>
              <a:t>The majority of test subjects overlooked the possibility that the doctor is a she - including men, women, and self-described feminists.</a:t>
            </a:r>
          </a:p>
          <a:p>
            <a:pPr marL="85725" marR="286385">
              <a:lnSpc>
                <a:spcPct val="113300"/>
              </a:lnSpc>
            </a:pPr>
            <a:endParaRPr lang="en-US" altLang="zh-CN" dirty="0"/>
          </a:p>
          <a:p>
            <a:pPr>
              <a:spcBef>
                <a:spcPts val="7"/>
              </a:spcBef>
            </a:pPr>
            <a:endParaRPr lang="en-US" altLang="zh-CN" dirty="0"/>
          </a:p>
          <a:p>
            <a:endParaRPr lang="zh-CN" altLang="en-US" dirty="0"/>
          </a:p>
        </p:txBody>
      </p:sp>
      <p:sp>
        <p:nvSpPr>
          <p:cNvPr id="12" name="矩形 11">
            <a:extLst>
              <a:ext uri="{FF2B5EF4-FFF2-40B4-BE49-F238E27FC236}">
                <a16:creationId xmlns:a16="http://schemas.microsoft.com/office/drawing/2014/main" id="{CA5C6C7C-36B0-4EF0-B3ED-A044B7C15670}"/>
              </a:ext>
            </a:extLst>
          </p:cNvPr>
          <p:cNvSpPr/>
          <p:nvPr/>
        </p:nvSpPr>
        <p:spPr>
          <a:xfrm>
            <a:off x="572266" y="6515471"/>
            <a:ext cx="3006657" cy="307777"/>
          </a:xfrm>
          <a:prstGeom prst="rect">
            <a:avLst/>
          </a:prstGeom>
        </p:spPr>
        <p:txBody>
          <a:bodyPr wrap="none">
            <a:spAutoFit/>
          </a:bodyPr>
          <a:lstStyle/>
          <a:p>
            <a:pPr marL="12700">
              <a:lnSpc>
                <a:spcPct val="100000"/>
              </a:lnSpc>
            </a:pPr>
            <a:r>
              <a:rPr lang="en-US" altLang="zh-CN" sz="1400" u="heavy" spc="-15" dirty="0" err="1">
                <a:solidFill>
                  <a:srgbClr val="64FFDA"/>
                </a:solidFill>
                <a:latin typeface="Arial"/>
                <a:cs typeface="Arial"/>
                <a:hlinkClick r:id="rId4"/>
              </a:rPr>
              <a:t>Wapman</a:t>
            </a:r>
            <a:r>
              <a:rPr lang="en-US" altLang="zh-CN" sz="1400" u="heavy" spc="45" dirty="0">
                <a:solidFill>
                  <a:srgbClr val="64FFDA"/>
                </a:solidFill>
                <a:latin typeface="Times New Roman"/>
                <a:cs typeface="Times New Roman"/>
                <a:hlinkClick r:id="rId4"/>
              </a:rPr>
              <a:t> </a:t>
            </a:r>
            <a:r>
              <a:rPr lang="en-US" altLang="zh-CN" sz="1400" u="heavy" spc="-75" dirty="0">
                <a:solidFill>
                  <a:srgbClr val="64FFDA"/>
                </a:solidFill>
                <a:latin typeface="Arial"/>
                <a:cs typeface="Arial"/>
                <a:hlinkClick r:id="rId4"/>
              </a:rPr>
              <a:t>&amp;</a:t>
            </a:r>
            <a:r>
              <a:rPr lang="en-US" altLang="zh-CN" sz="1400" u="heavy" spc="45" dirty="0">
                <a:solidFill>
                  <a:srgbClr val="64FFDA"/>
                </a:solidFill>
                <a:latin typeface="Times New Roman"/>
                <a:cs typeface="Times New Roman"/>
                <a:hlinkClick r:id="rId4"/>
              </a:rPr>
              <a:t> </a:t>
            </a:r>
            <a:r>
              <a:rPr lang="en-US" altLang="zh-CN" sz="1400" u="heavy" spc="-10" dirty="0">
                <a:solidFill>
                  <a:srgbClr val="64FFDA"/>
                </a:solidFill>
                <a:latin typeface="Arial"/>
                <a:cs typeface="Arial"/>
                <a:hlinkClick r:id="rId4"/>
              </a:rPr>
              <a:t>Belle,</a:t>
            </a:r>
            <a:r>
              <a:rPr lang="en-US" altLang="zh-CN" sz="1400" u="heavy" spc="45" dirty="0">
                <a:solidFill>
                  <a:srgbClr val="64FFDA"/>
                </a:solidFill>
                <a:latin typeface="Times New Roman"/>
                <a:cs typeface="Times New Roman"/>
                <a:hlinkClick r:id="rId4"/>
              </a:rPr>
              <a:t> </a:t>
            </a:r>
            <a:r>
              <a:rPr lang="en-US" altLang="zh-CN" sz="1400" u="heavy" spc="15" dirty="0">
                <a:solidFill>
                  <a:srgbClr val="64FFDA"/>
                </a:solidFill>
                <a:latin typeface="Arial"/>
                <a:cs typeface="Arial"/>
                <a:hlinkClick r:id="rId4"/>
              </a:rPr>
              <a:t>Boston</a:t>
            </a:r>
            <a:r>
              <a:rPr lang="en-US" altLang="zh-CN" sz="1400" u="heavy" spc="45" dirty="0">
                <a:solidFill>
                  <a:srgbClr val="64FFDA"/>
                </a:solidFill>
                <a:latin typeface="Times New Roman"/>
                <a:cs typeface="Times New Roman"/>
                <a:hlinkClick r:id="rId4"/>
              </a:rPr>
              <a:t> </a:t>
            </a:r>
            <a:r>
              <a:rPr lang="en-US" altLang="zh-CN" sz="1400" u="heavy" dirty="0">
                <a:solidFill>
                  <a:srgbClr val="64FFDA"/>
                </a:solidFill>
                <a:latin typeface="Arial"/>
                <a:cs typeface="Arial"/>
                <a:hlinkClick r:id="rId4"/>
              </a:rPr>
              <a:t>University</a:t>
            </a:r>
            <a:endParaRPr lang="en-US" altLang="zh-CN" sz="1400" dirty="0">
              <a:latin typeface="Arial"/>
              <a:cs typeface="Arial"/>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6C8F2-D56E-40F2-942B-B66F78C2EB56}"/>
              </a:ext>
            </a:extLst>
          </p:cNvPr>
          <p:cNvSpPr>
            <a:spLocks noGrp="1"/>
          </p:cNvSpPr>
          <p:nvPr>
            <p:ph type="title"/>
          </p:nvPr>
        </p:nvSpPr>
        <p:spPr/>
        <p:txBody>
          <a:bodyPr/>
          <a:lstStyle/>
          <a:p>
            <a:r>
              <a:rPr lang="en-US" altLang="zh-CN" dirty="0"/>
              <a:t>Training Data Bias</a:t>
            </a:r>
            <a:endParaRPr lang="zh-CN" altLang="en-US" dirty="0"/>
          </a:p>
        </p:txBody>
      </p:sp>
      <p:pic>
        <p:nvPicPr>
          <p:cNvPr id="6" name="内容占位符 5">
            <a:extLst>
              <a:ext uri="{FF2B5EF4-FFF2-40B4-BE49-F238E27FC236}">
                <a16:creationId xmlns:a16="http://schemas.microsoft.com/office/drawing/2014/main" id="{169F7490-1CD6-4500-A1FE-C83D7D718A54}"/>
              </a:ext>
            </a:extLst>
          </p:cNvPr>
          <p:cNvPicPr>
            <a:picLocks noGrp="1" noChangeAspect="1"/>
          </p:cNvPicPr>
          <p:nvPr>
            <p:ph idx="1"/>
          </p:nvPr>
        </p:nvPicPr>
        <p:blipFill>
          <a:blip r:embed="rId2"/>
          <a:stretch>
            <a:fillRect/>
          </a:stretch>
        </p:blipFill>
        <p:spPr>
          <a:xfrm>
            <a:off x="575168" y="930275"/>
            <a:ext cx="7984139" cy="5522913"/>
          </a:xfrm>
          <a:prstGeom prst="rect">
            <a:avLst/>
          </a:prstGeom>
        </p:spPr>
      </p:pic>
      <p:sp>
        <p:nvSpPr>
          <p:cNvPr id="4" name="页脚占位符 3">
            <a:extLst>
              <a:ext uri="{FF2B5EF4-FFF2-40B4-BE49-F238E27FC236}">
                <a16:creationId xmlns:a16="http://schemas.microsoft.com/office/drawing/2014/main" id="{ACF7C875-4C91-4C8A-9862-084740F4989A}"/>
              </a:ext>
            </a:extLst>
          </p:cNvPr>
          <p:cNvSpPr>
            <a:spLocks noGrp="1"/>
          </p:cNvSpPr>
          <p:nvPr>
            <p:ph type="ftr" sz="quarter" idx="11"/>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2160487557"/>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FCCB8-069D-4890-A9F1-EBE8AAF44BFD}"/>
              </a:ext>
            </a:extLst>
          </p:cNvPr>
          <p:cNvSpPr>
            <a:spLocks noGrp="1"/>
          </p:cNvSpPr>
          <p:nvPr>
            <p:ph type="title"/>
          </p:nvPr>
        </p:nvSpPr>
        <p:spPr/>
        <p:txBody>
          <a:bodyPr/>
          <a:lstStyle/>
          <a:p>
            <a:r>
              <a:rPr lang="en-US" altLang="zh-CN" dirty="0"/>
              <a:t>Biases everywhere</a:t>
            </a:r>
            <a:endParaRPr lang="zh-CN" altLang="en-US" dirty="0"/>
          </a:p>
        </p:txBody>
      </p:sp>
      <p:sp>
        <p:nvSpPr>
          <p:cNvPr id="3" name="内容占位符 2">
            <a:extLst>
              <a:ext uri="{FF2B5EF4-FFF2-40B4-BE49-F238E27FC236}">
                <a16:creationId xmlns:a16="http://schemas.microsoft.com/office/drawing/2014/main" id="{03F53931-679A-4254-9C8E-2EAF8902B3B8}"/>
              </a:ext>
            </a:extLst>
          </p:cNvPr>
          <p:cNvSpPr>
            <a:spLocks noGrp="1"/>
          </p:cNvSpPr>
          <p:nvPr>
            <p:ph idx="1"/>
          </p:nvPr>
        </p:nvSpPr>
        <p:spPr/>
        <p:txBody>
          <a:bodyPr/>
          <a:lstStyle/>
          <a:p>
            <a:r>
              <a:rPr lang="en-US" altLang="zh-CN" b="1" dirty="0"/>
              <a:t>Data Bias </a:t>
            </a:r>
          </a:p>
          <a:p>
            <a:pPr lvl="1"/>
            <a:r>
              <a:rPr lang="en-US" altLang="zh-CN" b="1" dirty="0"/>
              <a:t>Reporting bias: </a:t>
            </a:r>
            <a:r>
              <a:rPr lang="en-US" altLang="zh-CN" dirty="0"/>
              <a:t>What people share is not a reflection of real-world frequencies</a:t>
            </a:r>
          </a:p>
          <a:p>
            <a:pPr lvl="1"/>
            <a:r>
              <a:rPr lang="en-US" altLang="zh-CN" b="1" dirty="0"/>
              <a:t>Selection bias: </a:t>
            </a:r>
            <a:r>
              <a:rPr lang="en-US" altLang="zh-CN" dirty="0"/>
              <a:t>Selection does not reflect a random sample</a:t>
            </a:r>
          </a:p>
          <a:p>
            <a:pPr lvl="1"/>
            <a:r>
              <a:rPr lang="en-US" altLang="zh-CN" b="1" dirty="0"/>
              <a:t>Out-group homogeneity bias: </a:t>
            </a:r>
            <a:r>
              <a:rPr lang="en-US" altLang="zh-CN" dirty="0"/>
              <a:t>People tend to see outgroup members as more alike than ingroup members when comparing attitudes, values, personality traits, and other characteristics</a:t>
            </a:r>
          </a:p>
          <a:p>
            <a:r>
              <a:rPr lang="en-US" altLang="zh-CN" b="1" dirty="0"/>
              <a:t>Interpretation Bias</a:t>
            </a:r>
          </a:p>
          <a:p>
            <a:pPr lvl="1"/>
            <a:r>
              <a:rPr lang="en-US" altLang="zh-CN" b="1" dirty="0"/>
              <a:t>Confirmation bias: </a:t>
            </a:r>
            <a:r>
              <a:rPr lang="en-US" altLang="zh-CN" dirty="0"/>
              <a:t>The tendency to search for, interpret, favor, and recall information in a way that confirms one's preexisting beliefs or hypotheses</a:t>
            </a:r>
          </a:p>
          <a:p>
            <a:pPr lvl="1"/>
            <a:r>
              <a:rPr lang="en-US" altLang="zh-CN" b="1" dirty="0"/>
              <a:t>Overgeneralization: </a:t>
            </a:r>
            <a:r>
              <a:rPr lang="en-US" altLang="zh-CN" dirty="0"/>
              <a:t>Coming to conclusion based on information that is too general and/or not specific enough</a:t>
            </a:r>
          </a:p>
          <a:p>
            <a:pPr lvl="1"/>
            <a:r>
              <a:rPr lang="en-US" altLang="zh-CN" b="1" dirty="0"/>
              <a:t>Correlation fallacy: </a:t>
            </a:r>
            <a:r>
              <a:rPr lang="en-US" altLang="zh-CN" dirty="0"/>
              <a:t>Confusing correlation with causation</a:t>
            </a:r>
          </a:p>
          <a:p>
            <a:pPr lvl="1"/>
            <a:r>
              <a:rPr lang="en-US" altLang="zh-CN" b="1" dirty="0"/>
              <a:t>Automation bias</a:t>
            </a:r>
            <a:r>
              <a:rPr lang="en-US" altLang="zh-CN" dirty="0"/>
              <a:t>: Propensity for humans to favor suggestions from automated decision-making systems over contradictory information without automation</a:t>
            </a:r>
          </a:p>
          <a:p>
            <a:endParaRPr lang="zh-CN" altLang="en-US" dirty="0"/>
          </a:p>
        </p:txBody>
      </p:sp>
      <p:sp>
        <p:nvSpPr>
          <p:cNvPr id="4" name="页脚占位符 3">
            <a:extLst>
              <a:ext uri="{FF2B5EF4-FFF2-40B4-BE49-F238E27FC236}">
                <a16:creationId xmlns:a16="http://schemas.microsoft.com/office/drawing/2014/main" id="{D1D647F0-7CA0-4ADE-806D-BC4E940B4666}"/>
              </a:ext>
            </a:extLst>
          </p:cNvPr>
          <p:cNvSpPr>
            <a:spLocks noGrp="1"/>
          </p:cNvSpPr>
          <p:nvPr>
            <p:ph type="ftr" sz="quarter" idx="11"/>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2155510387"/>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183B4-F07C-41CF-A34F-7F6317D2EF0A}"/>
              </a:ext>
            </a:extLst>
          </p:cNvPr>
          <p:cNvSpPr>
            <a:spLocks noGrp="1"/>
          </p:cNvSpPr>
          <p:nvPr>
            <p:ph type="title"/>
          </p:nvPr>
        </p:nvSpPr>
        <p:spPr/>
        <p:txBody>
          <a:bodyPr/>
          <a:lstStyle/>
          <a:p>
            <a:r>
              <a:rPr lang="en-US" altLang="zh-CN" dirty="0"/>
              <a:t>Human Reporting Bias</a:t>
            </a:r>
            <a:endParaRPr lang="zh-CN" altLang="en-US" dirty="0"/>
          </a:p>
        </p:txBody>
      </p:sp>
      <p:sp>
        <p:nvSpPr>
          <p:cNvPr id="3" name="内容占位符 2">
            <a:extLst>
              <a:ext uri="{FF2B5EF4-FFF2-40B4-BE49-F238E27FC236}">
                <a16:creationId xmlns:a16="http://schemas.microsoft.com/office/drawing/2014/main" id="{434E4A58-761D-4606-8872-F700C6A32FD5}"/>
              </a:ext>
            </a:extLst>
          </p:cNvPr>
          <p:cNvSpPr>
            <a:spLocks noGrp="1"/>
          </p:cNvSpPr>
          <p:nvPr>
            <p:ph idx="1"/>
          </p:nvPr>
        </p:nvSpPr>
        <p:spPr>
          <a:xfrm>
            <a:off x="566737" y="931026"/>
            <a:ext cx="4439977" cy="5522310"/>
          </a:xfrm>
        </p:spPr>
        <p:txBody>
          <a:bodyPr/>
          <a:lstStyle/>
          <a:p>
            <a:r>
              <a:rPr lang="en-US" altLang="zh-CN" dirty="0"/>
              <a:t>The </a:t>
            </a:r>
            <a:r>
              <a:rPr lang="en-US" altLang="zh-CN" b="1" dirty="0"/>
              <a:t>frequency</a:t>
            </a:r>
            <a:r>
              <a:rPr lang="en-US" altLang="zh-CN" dirty="0"/>
              <a:t> with which </a:t>
            </a:r>
            <a:r>
              <a:rPr lang="en-US" altLang="zh-CN" b="1" dirty="0"/>
              <a:t>people</a:t>
            </a:r>
            <a:r>
              <a:rPr lang="en-US" altLang="zh-CN" dirty="0"/>
              <a:t> </a:t>
            </a:r>
            <a:r>
              <a:rPr lang="en-US" altLang="zh-CN" b="1" dirty="0"/>
              <a:t>write</a:t>
            </a:r>
            <a:r>
              <a:rPr lang="en-US" altLang="zh-CN" dirty="0"/>
              <a:t> about actions, outcomes, or properties is </a:t>
            </a:r>
            <a:r>
              <a:rPr lang="en-US" altLang="zh-CN" b="1" dirty="0"/>
              <a:t>not</a:t>
            </a:r>
            <a:r>
              <a:rPr lang="en-US" altLang="zh-CN" dirty="0"/>
              <a:t> </a:t>
            </a:r>
            <a:r>
              <a:rPr lang="en-US" altLang="zh-CN" b="1" dirty="0"/>
              <a:t>a</a:t>
            </a:r>
            <a:r>
              <a:rPr lang="en-US" altLang="zh-CN" dirty="0"/>
              <a:t> </a:t>
            </a:r>
            <a:r>
              <a:rPr lang="en-US" altLang="zh-CN" b="1" dirty="0"/>
              <a:t>reflection</a:t>
            </a:r>
            <a:r>
              <a:rPr lang="en-US" altLang="zh-CN" dirty="0"/>
              <a:t> </a:t>
            </a:r>
            <a:r>
              <a:rPr lang="en-US" altLang="zh-CN" b="1" dirty="0"/>
              <a:t>of</a:t>
            </a:r>
            <a:r>
              <a:rPr lang="en-US" altLang="zh-CN" dirty="0"/>
              <a:t> </a:t>
            </a:r>
            <a:r>
              <a:rPr lang="en-US" altLang="zh-CN" b="1" dirty="0"/>
              <a:t>real-world</a:t>
            </a:r>
            <a:r>
              <a:rPr lang="en-US" altLang="zh-CN" dirty="0"/>
              <a:t> </a:t>
            </a:r>
            <a:r>
              <a:rPr lang="en-US" altLang="zh-CN" b="1" dirty="0"/>
              <a:t>frequencies</a:t>
            </a:r>
            <a:r>
              <a:rPr lang="en-US" altLang="zh-CN" dirty="0"/>
              <a:t> or the degree to which a property is characteristic of a class of individuals</a:t>
            </a:r>
          </a:p>
          <a:p>
            <a:endParaRPr lang="zh-CN" altLang="en-US" dirty="0"/>
          </a:p>
        </p:txBody>
      </p:sp>
      <p:sp>
        <p:nvSpPr>
          <p:cNvPr id="4" name="页脚占位符 3">
            <a:extLst>
              <a:ext uri="{FF2B5EF4-FFF2-40B4-BE49-F238E27FC236}">
                <a16:creationId xmlns:a16="http://schemas.microsoft.com/office/drawing/2014/main" id="{0F9911D3-EF87-4A51-9C9E-52CCE61DFED6}"/>
              </a:ext>
            </a:extLst>
          </p:cNvPr>
          <p:cNvSpPr>
            <a:spLocks noGrp="1"/>
          </p:cNvSpPr>
          <p:nvPr>
            <p:ph type="ftr" sz="quarter" idx="11"/>
          </p:nvPr>
        </p:nvSpPr>
        <p:spPr/>
        <p:txBody>
          <a:bodyPr/>
          <a:lstStyle/>
          <a:p>
            <a:pPr>
              <a:defRPr/>
            </a:pPr>
            <a:endParaRPr lang="en-US" altLang="zh-CN">
              <a:solidFill>
                <a:srgbClr val="000000"/>
              </a:solidFill>
            </a:endParaRPr>
          </a:p>
        </p:txBody>
      </p:sp>
      <p:sp>
        <p:nvSpPr>
          <p:cNvPr id="7" name="矩形 6">
            <a:extLst>
              <a:ext uri="{FF2B5EF4-FFF2-40B4-BE49-F238E27FC236}">
                <a16:creationId xmlns:a16="http://schemas.microsoft.com/office/drawing/2014/main" id="{9BEA9968-45B3-4F30-8D4A-6B8D6A540653}"/>
              </a:ext>
            </a:extLst>
          </p:cNvPr>
          <p:cNvSpPr/>
          <p:nvPr/>
        </p:nvSpPr>
        <p:spPr>
          <a:xfrm>
            <a:off x="609600" y="6530860"/>
            <a:ext cx="2512739" cy="276999"/>
          </a:xfrm>
          <a:prstGeom prst="rect">
            <a:avLst/>
          </a:prstGeom>
        </p:spPr>
        <p:txBody>
          <a:bodyPr wrap="none">
            <a:spAutoFit/>
          </a:bodyPr>
          <a:lstStyle/>
          <a:p>
            <a:r>
              <a:rPr lang="nl-NL" altLang="zh-CN" sz="1200" dirty="0"/>
              <a:t>Gordon and Van Durme, 2013</a:t>
            </a:r>
          </a:p>
        </p:txBody>
      </p:sp>
      <p:graphicFrame>
        <p:nvGraphicFramePr>
          <p:cNvPr id="8" name="object 2">
            <a:extLst>
              <a:ext uri="{FF2B5EF4-FFF2-40B4-BE49-F238E27FC236}">
                <a16:creationId xmlns:a16="http://schemas.microsoft.com/office/drawing/2014/main" id="{EB074326-BF7B-4D2B-B9C3-F9633C3B7B3B}"/>
              </a:ext>
            </a:extLst>
          </p:cNvPr>
          <p:cNvGraphicFramePr>
            <a:graphicFrameLocks noGrp="1"/>
          </p:cNvGraphicFramePr>
          <p:nvPr/>
        </p:nvGraphicFramePr>
        <p:xfrm>
          <a:off x="5236614" y="1227958"/>
          <a:ext cx="3340648" cy="3531591"/>
        </p:xfrm>
        <a:graphic>
          <a:graphicData uri="http://schemas.openxmlformats.org/drawingml/2006/table">
            <a:tbl>
              <a:tblPr firstRow="1" bandRow="1">
                <a:tableStyleId>{2D5ABB26-0587-4C30-8999-92F81FD0307C}</a:tableStyleId>
              </a:tblPr>
              <a:tblGrid>
                <a:gridCol w="1330124">
                  <a:extLst>
                    <a:ext uri="{9D8B030D-6E8A-4147-A177-3AD203B41FA5}">
                      <a16:colId xmlns:a16="http://schemas.microsoft.com/office/drawing/2014/main" val="20000"/>
                    </a:ext>
                  </a:extLst>
                </a:gridCol>
                <a:gridCol w="2010524">
                  <a:extLst>
                    <a:ext uri="{9D8B030D-6E8A-4147-A177-3AD203B41FA5}">
                      <a16:colId xmlns:a16="http://schemas.microsoft.com/office/drawing/2014/main" val="20001"/>
                    </a:ext>
                  </a:extLst>
                </a:gridCol>
              </a:tblGrid>
              <a:tr h="392399">
                <a:tc>
                  <a:txBody>
                    <a:bodyPr/>
                    <a:lstStyle/>
                    <a:p>
                      <a:pPr marL="80645">
                        <a:lnSpc>
                          <a:spcPct val="100000"/>
                        </a:lnSpc>
                      </a:pPr>
                      <a:r>
                        <a:rPr sz="1400" b="1" dirty="0">
                          <a:solidFill>
                            <a:srgbClr val="FFFFFF"/>
                          </a:solidFill>
                          <a:latin typeface="Helvetica"/>
                          <a:cs typeface="Helvetica"/>
                        </a:rPr>
                        <a:t>Word</a:t>
                      </a:r>
                      <a:endParaRPr sz="1400">
                        <a:latin typeface="Helvetica"/>
                        <a:cs typeface="Helvetica"/>
                      </a:endParaRPr>
                    </a:p>
                  </a:txBody>
                  <a:tcPr marL="0" marR="0" marT="0" marB="0">
                    <a:lnL w="9524">
                      <a:solidFill>
                        <a:srgbClr val="7B55FA"/>
                      </a:solidFill>
                      <a:prstDash val="solid"/>
                    </a:lnL>
                    <a:lnR w="9524">
                      <a:solidFill>
                        <a:srgbClr val="7B55FA"/>
                      </a:solidFill>
                      <a:prstDash val="solid"/>
                    </a:lnR>
                    <a:lnT w="9524">
                      <a:solidFill>
                        <a:srgbClr val="7B55FA"/>
                      </a:solidFill>
                      <a:prstDash val="solid"/>
                    </a:lnT>
                    <a:lnB w="9524">
                      <a:solidFill>
                        <a:srgbClr val="7B55FA"/>
                      </a:solidFill>
                      <a:prstDash val="solid"/>
                    </a:lnB>
                    <a:solidFill>
                      <a:srgbClr val="7B55FA"/>
                    </a:solidFill>
                  </a:tcPr>
                </a:tc>
                <a:tc>
                  <a:txBody>
                    <a:bodyPr/>
                    <a:lstStyle/>
                    <a:p>
                      <a:pPr marL="80645">
                        <a:lnSpc>
                          <a:spcPct val="100000"/>
                        </a:lnSpc>
                      </a:pPr>
                      <a:r>
                        <a:rPr sz="1400" b="1" dirty="0">
                          <a:solidFill>
                            <a:srgbClr val="FFFFFF"/>
                          </a:solidFill>
                          <a:latin typeface="Helvetica"/>
                          <a:cs typeface="Helvetica"/>
                        </a:rPr>
                        <a:t>Frequency</a:t>
                      </a:r>
                      <a:r>
                        <a:rPr sz="1400" b="1" spc="-5" dirty="0">
                          <a:solidFill>
                            <a:srgbClr val="FFFFFF"/>
                          </a:solidFill>
                          <a:latin typeface="Helvetica"/>
                          <a:cs typeface="Helvetica"/>
                        </a:rPr>
                        <a:t> </a:t>
                      </a:r>
                      <a:r>
                        <a:rPr sz="1400" b="1" dirty="0">
                          <a:solidFill>
                            <a:srgbClr val="FFFFFF"/>
                          </a:solidFill>
                          <a:latin typeface="Helvetica"/>
                          <a:cs typeface="Helvetica"/>
                        </a:rPr>
                        <a:t>in</a:t>
                      </a:r>
                      <a:r>
                        <a:rPr sz="1400" b="1" spc="-5" dirty="0">
                          <a:solidFill>
                            <a:srgbClr val="FFFFFF"/>
                          </a:solidFill>
                          <a:latin typeface="Helvetica"/>
                          <a:cs typeface="Helvetica"/>
                        </a:rPr>
                        <a:t> </a:t>
                      </a:r>
                      <a:r>
                        <a:rPr sz="1400" b="1" dirty="0">
                          <a:solidFill>
                            <a:srgbClr val="FFFFFF"/>
                          </a:solidFill>
                          <a:latin typeface="Helvetica"/>
                          <a:cs typeface="Helvetica"/>
                        </a:rPr>
                        <a:t>corpus</a:t>
                      </a:r>
                      <a:endParaRPr sz="1400">
                        <a:latin typeface="Helvetica"/>
                        <a:cs typeface="Helvetica"/>
                      </a:endParaRPr>
                    </a:p>
                  </a:txBody>
                  <a:tcPr marL="0" marR="0" marT="0" marB="0">
                    <a:lnL w="9524">
                      <a:solidFill>
                        <a:srgbClr val="7B55FA"/>
                      </a:solidFill>
                      <a:prstDash val="solid"/>
                    </a:lnL>
                    <a:lnR w="9524">
                      <a:solidFill>
                        <a:srgbClr val="7B55FA"/>
                      </a:solidFill>
                      <a:prstDash val="solid"/>
                    </a:lnR>
                    <a:lnT w="9524">
                      <a:solidFill>
                        <a:srgbClr val="7B55FA"/>
                      </a:solidFill>
                      <a:prstDash val="solid"/>
                    </a:lnT>
                    <a:lnB w="9524">
                      <a:solidFill>
                        <a:srgbClr val="7B55FA"/>
                      </a:solidFill>
                      <a:prstDash val="solid"/>
                    </a:lnB>
                    <a:solidFill>
                      <a:srgbClr val="7B55FA"/>
                    </a:solidFill>
                  </a:tcPr>
                </a:tc>
                <a:extLst>
                  <a:ext uri="{0D108BD9-81ED-4DB2-BD59-A6C34878D82A}">
                    <a16:rowId xmlns:a16="http://schemas.microsoft.com/office/drawing/2014/main" val="10000"/>
                  </a:ext>
                </a:extLst>
              </a:tr>
              <a:tr h="392399">
                <a:tc>
                  <a:txBody>
                    <a:bodyPr/>
                    <a:lstStyle/>
                    <a:p>
                      <a:pPr marL="80645">
                        <a:lnSpc>
                          <a:spcPct val="100000"/>
                        </a:lnSpc>
                      </a:pPr>
                      <a:r>
                        <a:rPr sz="1400" dirty="0">
                          <a:solidFill>
                            <a:srgbClr val="434343"/>
                          </a:solidFill>
                          <a:latin typeface="Arial"/>
                          <a:cs typeface="Arial"/>
                        </a:rPr>
                        <a:t>“spoke”</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7B55FA"/>
                      </a:solidFill>
                      <a:prstDash val="solid"/>
                    </a:lnT>
                    <a:lnB w="9524">
                      <a:solidFill>
                        <a:srgbClr val="CCCCCC"/>
                      </a:solidFill>
                      <a:prstDash val="solid"/>
                    </a:lnB>
                    <a:solidFill>
                      <a:srgbClr val="D9D1E9"/>
                    </a:solidFill>
                  </a:tcPr>
                </a:tc>
                <a:tc>
                  <a:txBody>
                    <a:bodyPr/>
                    <a:lstStyle/>
                    <a:p>
                      <a:pPr marL="80645">
                        <a:lnSpc>
                          <a:spcPct val="100000"/>
                        </a:lnSpc>
                      </a:pPr>
                      <a:r>
                        <a:rPr sz="1400" dirty="0">
                          <a:solidFill>
                            <a:srgbClr val="FFFFFF"/>
                          </a:solidFill>
                          <a:latin typeface="Arial"/>
                          <a:cs typeface="Arial"/>
                        </a:rPr>
                        <a:t>11,577,917</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7B55FA"/>
                      </a:solidFill>
                      <a:prstDash val="solid"/>
                    </a:lnT>
                    <a:lnB w="9524">
                      <a:solidFill>
                        <a:srgbClr val="CCCCCC"/>
                      </a:solidFill>
                      <a:prstDash val="solid"/>
                    </a:lnB>
                    <a:solidFill>
                      <a:srgbClr val="434343"/>
                    </a:solidFill>
                  </a:tcPr>
                </a:tc>
                <a:extLst>
                  <a:ext uri="{0D108BD9-81ED-4DB2-BD59-A6C34878D82A}">
                    <a16:rowId xmlns:a16="http://schemas.microsoft.com/office/drawing/2014/main" val="10001"/>
                  </a:ext>
                </a:extLst>
              </a:tr>
              <a:tr h="392399">
                <a:tc>
                  <a:txBody>
                    <a:bodyPr/>
                    <a:lstStyle/>
                    <a:p>
                      <a:pPr marL="80645">
                        <a:lnSpc>
                          <a:spcPct val="100000"/>
                        </a:lnSpc>
                      </a:pPr>
                      <a:r>
                        <a:rPr sz="1400" dirty="0">
                          <a:solidFill>
                            <a:srgbClr val="434343"/>
                          </a:solidFill>
                          <a:latin typeface="Arial"/>
                          <a:cs typeface="Arial"/>
                        </a:rPr>
                        <a:t>“laughed”</a:t>
                      </a:r>
                      <a:endParaRPr sz="1400" dirty="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D9D1E9"/>
                    </a:solidFill>
                  </a:tcPr>
                </a:tc>
                <a:tc>
                  <a:txBody>
                    <a:bodyPr/>
                    <a:lstStyle/>
                    <a:p>
                      <a:pPr marL="80645">
                        <a:lnSpc>
                          <a:spcPct val="100000"/>
                        </a:lnSpc>
                      </a:pPr>
                      <a:r>
                        <a:rPr sz="1400" dirty="0">
                          <a:solidFill>
                            <a:srgbClr val="FFFFFF"/>
                          </a:solidFill>
                          <a:latin typeface="Arial"/>
                          <a:cs typeface="Arial"/>
                        </a:rPr>
                        <a:t>3,904,519</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434343"/>
                    </a:solidFill>
                  </a:tcPr>
                </a:tc>
                <a:extLst>
                  <a:ext uri="{0D108BD9-81ED-4DB2-BD59-A6C34878D82A}">
                    <a16:rowId xmlns:a16="http://schemas.microsoft.com/office/drawing/2014/main" val="10002"/>
                  </a:ext>
                </a:extLst>
              </a:tr>
              <a:tr h="392399">
                <a:tc>
                  <a:txBody>
                    <a:bodyPr/>
                    <a:lstStyle/>
                    <a:p>
                      <a:pPr marL="80645">
                        <a:lnSpc>
                          <a:spcPct val="100000"/>
                        </a:lnSpc>
                      </a:pPr>
                      <a:r>
                        <a:rPr sz="1400" dirty="0">
                          <a:solidFill>
                            <a:srgbClr val="434343"/>
                          </a:solidFill>
                          <a:latin typeface="Arial"/>
                          <a:cs typeface="Arial"/>
                        </a:rPr>
                        <a:t>“murdered”</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D9D1E9"/>
                    </a:solidFill>
                  </a:tcPr>
                </a:tc>
                <a:tc>
                  <a:txBody>
                    <a:bodyPr/>
                    <a:lstStyle/>
                    <a:p>
                      <a:pPr marL="80645">
                        <a:lnSpc>
                          <a:spcPct val="100000"/>
                        </a:lnSpc>
                      </a:pPr>
                      <a:r>
                        <a:rPr sz="1400" dirty="0">
                          <a:solidFill>
                            <a:srgbClr val="FFFFFF"/>
                          </a:solidFill>
                          <a:latin typeface="Arial"/>
                          <a:cs typeface="Arial"/>
                        </a:rPr>
                        <a:t>2,834,529</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434343"/>
                    </a:solidFill>
                  </a:tcPr>
                </a:tc>
                <a:extLst>
                  <a:ext uri="{0D108BD9-81ED-4DB2-BD59-A6C34878D82A}">
                    <a16:rowId xmlns:a16="http://schemas.microsoft.com/office/drawing/2014/main" val="10003"/>
                  </a:ext>
                </a:extLst>
              </a:tr>
              <a:tr h="392399">
                <a:tc>
                  <a:txBody>
                    <a:bodyPr/>
                    <a:lstStyle/>
                    <a:p>
                      <a:pPr marL="80645">
                        <a:lnSpc>
                          <a:spcPct val="100000"/>
                        </a:lnSpc>
                      </a:pPr>
                      <a:r>
                        <a:rPr sz="1400" dirty="0">
                          <a:solidFill>
                            <a:srgbClr val="434343"/>
                          </a:solidFill>
                          <a:latin typeface="Arial"/>
                          <a:cs typeface="Arial"/>
                        </a:rPr>
                        <a:t>“inhaled”</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D9D1E9"/>
                    </a:solidFill>
                  </a:tcPr>
                </a:tc>
                <a:tc>
                  <a:txBody>
                    <a:bodyPr/>
                    <a:lstStyle/>
                    <a:p>
                      <a:pPr marL="80645">
                        <a:lnSpc>
                          <a:spcPct val="100000"/>
                        </a:lnSpc>
                      </a:pPr>
                      <a:r>
                        <a:rPr sz="1400" dirty="0">
                          <a:solidFill>
                            <a:srgbClr val="FFFFFF"/>
                          </a:solidFill>
                          <a:latin typeface="Arial"/>
                          <a:cs typeface="Arial"/>
                        </a:rPr>
                        <a:t>984,613</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434343"/>
                    </a:solidFill>
                  </a:tcPr>
                </a:tc>
                <a:extLst>
                  <a:ext uri="{0D108BD9-81ED-4DB2-BD59-A6C34878D82A}">
                    <a16:rowId xmlns:a16="http://schemas.microsoft.com/office/drawing/2014/main" val="10004"/>
                  </a:ext>
                </a:extLst>
              </a:tr>
              <a:tr h="392399">
                <a:tc>
                  <a:txBody>
                    <a:bodyPr/>
                    <a:lstStyle/>
                    <a:p>
                      <a:pPr marL="80645">
                        <a:lnSpc>
                          <a:spcPct val="100000"/>
                        </a:lnSpc>
                      </a:pPr>
                      <a:r>
                        <a:rPr sz="1400" dirty="0">
                          <a:solidFill>
                            <a:srgbClr val="434343"/>
                          </a:solidFill>
                          <a:latin typeface="Arial"/>
                          <a:cs typeface="Arial"/>
                        </a:rPr>
                        <a:t>“breathed”</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D9D1E9"/>
                    </a:solidFill>
                  </a:tcPr>
                </a:tc>
                <a:tc>
                  <a:txBody>
                    <a:bodyPr/>
                    <a:lstStyle/>
                    <a:p>
                      <a:pPr marL="80645">
                        <a:lnSpc>
                          <a:spcPct val="100000"/>
                        </a:lnSpc>
                      </a:pPr>
                      <a:r>
                        <a:rPr sz="1400" dirty="0">
                          <a:solidFill>
                            <a:srgbClr val="FFFFFF"/>
                          </a:solidFill>
                          <a:latin typeface="Arial"/>
                          <a:cs typeface="Arial"/>
                        </a:rPr>
                        <a:t>725,034</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434343"/>
                    </a:solidFill>
                  </a:tcPr>
                </a:tc>
                <a:extLst>
                  <a:ext uri="{0D108BD9-81ED-4DB2-BD59-A6C34878D82A}">
                    <a16:rowId xmlns:a16="http://schemas.microsoft.com/office/drawing/2014/main" val="10005"/>
                  </a:ext>
                </a:extLst>
              </a:tr>
              <a:tr h="392399">
                <a:tc>
                  <a:txBody>
                    <a:bodyPr/>
                    <a:lstStyle/>
                    <a:p>
                      <a:pPr marL="80645">
                        <a:lnSpc>
                          <a:spcPct val="100000"/>
                        </a:lnSpc>
                      </a:pPr>
                      <a:r>
                        <a:rPr sz="1400" dirty="0">
                          <a:solidFill>
                            <a:srgbClr val="434343"/>
                          </a:solidFill>
                          <a:latin typeface="Arial"/>
                          <a:cs typeface="Arial"/>
                        </a:rPr>
                        <a:t>“hugged”</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D9D1E9"/>
                    </a:solidFill>
                  </a:tcPr>
                </a:tc>
                <a:tc>
                  <a:txBody>
                    <a:bodyPr/>
                    <a:lstStyle/>
                    <a:p>
                      <a:pPr marL="80645">
                        <a:lnSpc>
                          <a:spcPct val="100000"/>
                        </a:lnSpc>
                      </a:pPr>
                      <a:r>
                        <a:rPr sz="1400" dirty="0">
                          <a:solidFill>
                            <a:srgbClr val="FFFFFF"/>
                          </a:solidFill>
                          <a:latin typeface="Arial"/>
                          <a:cs typeface="Arial"/>
                        </a:rPr>
                        <a:t>610,040</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434343"/>
                    </a:solidFill>
                  </a:tcPr>
                </a:tc>
                <a:extLst>
                  <a:ext uri="{0D108BD9-81ED-4DB2-BD59-A6C34878D82A}">
                    <a16:rowId xmlns:a16="http://schemas.microsoft.com/office/drawing/2014/main" val="10006"/>
                  </a:ext>
                </a:extLst>
              </a:tr>
              <a:tr h="392399">
                <a:tc>
                  <a:txBody>
                    <a:bodyPr/>
                    <a:lstStyle/>
                    <a:p>
                      <a:pPr marL="80645">
                        <a:lnSpc>
                          <a:spcPct val="100000"/>
                        </a:lnSpc>
                      </a:pPr>
                      <a:r>
                        <a:rPr sz="1400" dirty="0">
                          <a:solidFill>
                            <a:srgbClr val="434343"/>
                          </a:solidFill>
                          <a:latin typeface="Arial"/>
                          <a:cs typeface="Arial"/>
                        </a:rPr>
                        <a:t>“blinked”</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D9D1E9"/>
                    </a:solidFill>
                  </a:tcPr>
                </a:tc>
                <a:tc>
                  <a:txBody>
                    <a:bodyPr/>
                    <a:lstStyle/>
                    <a:p>
                      <a:pPr marL="80645">
                        <a:lnSpc>
                          <a:spcPct val="100000"/>
                        </a:lnSpc>
                      </a:pPr>
                      <a:r>
                        <a:rPr sz="1400" dirty="0">
                          <a:solidFill>
                            <a:srgbClr val="FFFFFF"/>
                          </a:solidFill>
                          <a:latin typeface="Arial"/>
                          <a:cs typeface="Arial"/>
                        </a:rPr>
                        <a:t>390,692</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434343"/>
                    </a:solidFill>
                  </a:tcPr>
                </a:tc>
                <a:extLst>
                  <a:ext uri="{0D108BD9-81ED-4DB2-BD59-A6C34878D82A}">
                    <a16:rowId xmlns:a16="http://schemas.microsoft.com/office/drawing/2014/main" val="10007"/>
                  </a:ext>
                </a:extLst>
              </a:tr>
              <a:tr h="392399">
                <a:tc>
                  <a:txBody>
                    <a:bodyPr/>
                    <a:lstStyle/>
                    <a:p>
                      <a:pPr marL="80645">
                        <a:lnSpc>
                          <a:spcPct val="100000"/>
                        </a:lnSpc>
                      </a:pPr>
                      <a:r>
                        <a:rPr sz="1400" dirty="0">
                          <a:solidFill>
                            <a:srgbClr val="434343"/>
                          </a:solidFill>
                          <a:latin typeface="Arial"/>
                          <a:cs typeface="Arial"/>
                        </a:rPr>
                        <a:t>“exhale”</a:t>
                      </a:r>
                      <a:endParaRPr sz="140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D9D1E9"/>
                    </a:solidFill>
                  </a:tcPr>
                </a:tc>
                <a:tc>
                  <a:txBody>
                    <a:bodyPr/>
                    <a:lstStyle/>
                    <a:p>
                      <a:pPr marL="80645">
                        <a:lnSpc>
                          <a:spcPct val="100000"/>
                        </a:lnSpc>
                      </a:pPr>
                      <a:r>
                        <a:rPr sz="1400" dirty="0">
                          <a:solidFill>
                            <a:srgbClr val="FFFFFF"/>
                          </a:solidFill>
                          <a:latin typeface="Arial"/>
                          <a:cs typeface="Arial"/>
                        </a:rPr>
                        <a:t>168,985</a:t>
                      </a:r>
                      <a:endParaRPr sz="1400" dirty="0">
                        <a:latin typeface="Arial"/>
                        <a:cs typeface="Arial"/>
                      </a:endParaRPr>
                    </a:p>
                  </a:txBody>
                  <a:tcPr marL="0" marR="0" marT="0" marB="0">
                    <a:lnL w="9524">
                      <a:solidFill>
                        <a:srgbClr val="CCCCCC"/>
                      </a:solidFill>
                      <a:prstDash val="solid"/>
                    </a:lnL>
                    <a:lnR w="9524">
                      <a:solidFill>
                        <a:srgbClr val="CCCCCC"/>
                      </a:solidFill>
                      <a:prstDash val="solid"/>
                    </a:lnR>
                    <a:lnT w="9524">
                      <a:solidFill>
                        <a:srgbClr val="CCCCCC"/>
                      </a:solidFill>
                      <a:prstDash val="solid"/>
                    </a:lnT>
                    <a:lnB w="9524">
                      <a:solidFill>
                        <a:srgbClr val="CCCCCC"/>
                      </a:solidFill>
                      <a:prstDash val="solid"/>
                    </a:lnB>
                    <a:solidFill>
                      <a:srgbClr val="434343"/>
                    </a:solidFill>
                  </a:tcPr>
                </a:tc>
                <a:extLst>
                  <a:ext uri="{0D108BD9-81ED-4DB2-BD59-A6C34878D82A}">
                    <a16:rowId xmlns:a16="http://schemas.microsoft.com/office/drawing/2014/main" val="10008"/>
                  </a:ext>
                </a:extLst>
              </a:tr>
            </a:tbl>
          </a:graphicData>
        </a:graphic>
      </p:graphicFrame>
      <p:sp>
        <p:nvSpPr>
          <p:cNvPr id="10" name="矩形 9">
            <a:extLst>
              <a:ext uri="{FF2B5EF4-FFF2-40B4-BE49-F238E27FC236}">
                <a16:creationId xmlns:a16="http://schemas.microsoft.com/office/drawing/2014/main" id="{A3C42357-5125-4E13-A755-ABAF94672868}"/>
              </a:ext>
            </a:extLst>
          </p:cNvPr>
          <p:cNvSpPr/>
          <p:nvPr/>
        </p:nvSpPr>
        <p:spPr>
          <a:xfrm>
            <a:off x="5520372" y="4903565"/>
            <a:ext cx="2773131" cy="338554"/>
          </a:xfrm>
          <a:prstGeom prst="rect">
            <a:avLst/>
          </a:prstGeom>
        </p:spPr>
        <p:txBody>
          <a:bodyPr wrap="none">
            <a:spAutoFit/>
          </a:bodyPr>
          <a:lstStyle/>
          <a:p>
            <a:r>
              <a:rPr lang="en-US" altLang="zh-CN" sz="1600" dirty="0"/>
              <a:t>world learning from text</a:t>
            </a:r>
            <a:endParaRPr lang="zh-CN" altLang="en-US" sz="1600" dirty="0"/>
          </a:p>
        </p:txBody>
      </p:sp>
    </p:spTree>
    <p:extLst>
      <p:ext uri="{BB962C8B-B14F-4D97-AF65-F5344CB8AC3E}">
        <p14:creationId xmlns:p14="http://schemas.microsoft.com/office/powerpoint/2010/main" val="3511883090"/>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4ED735-C15E-4981-AB40-9D18B8EC85FD}"/>
              </a:ext>
            </a:extLst>
          </p:cNvPr>
          <p:cNvSpPr>
            <a:spLocks noGrp="1"/>
          </p:cNvSpPr>
          <p:nvPr>
            <p:ph type="title"/>
          </p:nvPr>
        </p:nvSpPr>
        <p:spPr/>
        <p:txBody>
          <a:bodyPr/>
          <a:lstStyle/>
          <a:p>
            <a:r>
              <a:rPr lang="en-US" altLang="zh-CN" dirty="0"/>
              <a:t>Selection Bias</a:t>
            </a:r>
            <a:endParaRPr lang="zh-CN" altLang="en-US" dirty="0"/>
          </a:p>
        </p:txBody>
      </p:sp>
      <p:sp>
        <p:nvSpPr>
          <p:cNvPr id="3" name="内容占位符 2">
            <a:extLst>
              <a:ext uri="{FF2B5EF4-FFF2-40B4-BE49-F238E27FC236}">
                <a16:creationId xmlns:a16="http://schemas.microsoft.com/office/drawing/2014/main" id="{0A2C249D-4D0E-452D-9E36-6B4DE30F653B}"/>
              </a:ext>
            </a:extLst>
          </p:cNvPr>
          <p:cNvSpPr>
            <a:spLocks noGrp="1"/>
          </p:cNvSpPr>
          <p:nvPr>
            <p:ph idx="1"/>
          </p:nvPr>
        </p:nvSpPr>
        <p:spPr/>
        <p:txBody>
          <a:bodyPr/>
          <a:lstStyle/>
          <a:p>
            <a:r>
              <a:rPr lang="en-US" altLang="zh-CN" dirty="0"/>
              <a:t>Selection does not reflect a random sample</a:t>
            </a:r>
            <a:endParaRPr lang="zh-CN" altLang="en-US" dirty="0"/>
          </a:p>
        </p:txBody>
      </p:sp>
      <p:sp>
        <p:nvSpPr>
          <p:cNvPr id="4" name="页脚占位符 3">
            <a:extLst>
              <a:ext uri="{FF2B5EF4-FFF2-40B4-BE49-F238E27FC236}">
                <a16:creationId xmlns:a16="http://schemas.microsoft.com/office/drawing/2014/main" id="{B05A8D7E-BCB4-4D09-A997-EEFC22F10B1C}"/>
              </a:ext>
            </a:extLst>
          </p:cNvPr>
          <p:cNvSpPr>
            <a:spLocks noGrp="1"/>
          </p:cNvSpPr>
          <p:nvPr>
            <p:ph type="ftr" sz="quarter" idx="11"/>
          </p:nvPr>
        </p:nvSpPr>
        <p:spPr/>
        <p:txBody>
          <a:bodyPr/>
          <a:lstStyle/>
          <a:p>
            <a:pPr>
              <a:defRPr/>
            </a:pPr>
            <a:endParaRPr lang="en-US" altLang="zh-CN">
              <a:solidFill>
                <a:srgbClr val="000000"/>
              </a:solidFill>
            </a:endParaRPr>
          </a:p>
        </p:txBody>
      </p:sp>
      <p:grpSp>
        <p:nvGrpSpPr>
          <p:cNvPr id="10" name="组合 9">
            <a:extLst>
              <a:ext uri="{FF2B5EF4-FFF2-40B4-BE49-F238E27FC236}">
                <a16:creationId xmlns:a16="http://schemas.microsoft.com/office/drawing/2014/main" id="{0B445C63-333D-467A-A274-A540D4C11B6A}"/>
              </a:ext>
            </a:extLst>
          </p:cNvPr>
          <p:cNvGrpSpPr/>
          <p:nvPr/>
        </p:nvGrpSpPr>
        <p:grpSpPr>
          <a:xfrm>
            <a:off x="1456026" y="1874587"/>
            <a:ext cx="6222423" cy="3856333"/>
            <a:chOff x="1456026" y="2360724"/>
            <a:chExt cx="6222423" cy="3856333"/>
          </a:xfrm>
        </p:grpSpPr>
        <p:sp>
          <p:nvSpPr>
            <p:cNvPr id="7" name="object 6">
              <a:extLst>
                <a:ext uri="{FF2B5EF4-FFF2-40B4-BE49-F238E27FC236}">
                  <a16:creationId xmlns:a16="http://schemas.microsoft.com/office/drawing/2014/main" id="{59122AD8-A454-4421-9AB7-350F33C60D5D}"/>
                </a:ext>
              </a:extLst>
            </p:cNvPr>
            <p:cNvSpPr/>
            <p:nvPr/>
          </p:nvSpPr>
          <p:spPr>
            <a:xfrm>
              <a:off x="1456026" y="2360724"/>
              <a:ext cx="6222423" cy="3566250"/>
            </a:xfrm>
            <a:prstGeom prst="rect">
              <a:avLst/>
            </a:prstGeom>
            <a:blipFill>
              <a:blip r:embed="rId2"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6C527E32-E402-4E42-85A3-E032CA2F7E5A}"/>
                </a:ext>
              </a:extLst>
            </p:cNvPr>
            <p:cNvSpPr/>
            <p:nvPr/>
          </p:nvSpPr>
          <p:spPr>
            <a:xfrm>
              <a:off x="2495424" y="6020207"/>
              <a:ext cx="1595120" cy="196850"/>
            </a:xfrm>
            <a:custGeom>
              <a:avLst/>
              <a:gdLst/>
              <a:ahLst/>
              <a:cxnLst/>
              <a:rect l="l" t="t" r="r" b="b"/>
              <a:pathLst>
                <a:path w="1595120" h="196850">
                  <a:moveTo>
                    <a:pt x="32444" y="154225"/>
                  </a:moveTo>
                  <a:lnTo>
                    <a:pt x="0" y="154225"/>
                  </a:lnTo>
                  <a:lnTo>
                    <a:pt x="0" y="1677"/>
                  </a:lnTo>
                  <a:lnTo>
                    <a:pt x="45541" y="1677"/>
                  </a:lnTo>
                  <a:lnTo>
                    <a:pt x="63980" y="47516"/>
                  </a:lnTo>
                  <a:lnTo>
                    <a:pt x="32444" y="47516"/>
                  </a:lnTo>
                  <a:lnTo>
                    <a:pt x="32444" y="154225"/>
                  </a:lnTo>
                  <a:close/>
                </a:path>
                <a:path w="1595120" h="196850">
                  <a:moveTo>
                    <a:pt x="113949" y="93801"/>
                  </a:moveTo>
                  <a:lnTo>
                    <a:pt x="82599" y="93801"/>
                  </a:lnTo>
                  <a:lnTo>
                    <a:pt x="119657" y="1677"/>
                  </a:lnTo>
                  <a:lnTo>
                    <a:pt x="165348" y="1677"/>
                  </a:lnTo>
                  <a:lnTo>
                    <a:pt x="165348" y="47516"/>
                  </a:lnTo>
                  <a:lnTo>
                    <a:pt x="132605" y="47516"/>
                  </a:lnTo>
                  <a:lnTo>
                    <a:pt x="113949" y="93801"/>
                  </a:lnTo>
                  <a:close/>
                </a:path>
                <a:path w="1595120" h="196850">
                  <a:moveTo>
                    <a:pt x="89594" y="154225"/>
                  </a:moveTo>
                  <a:lnTo>
                    <a:pt x="75455" y="154225"/>
                  </a:lnTo>
                  <a:lnTo>
                    <a:pt x="32444" y="47516"/>
                  </a:lnTo>
                  <a:lnTo>
                    <a:pt x="63980" y="47516"/>
                  </a:lnTo>
                  <a:lnTo>
                    <a:pt x="82599" y="93801"/>
                  </a:lnTo>
                  <a:lnTo>
                    <a:pt x="113949" y="93801"/>
                  </a:lnTo>
                  <a:lnTo>
                    <a:pt x="89594" y="154225"/>
                  </a:lnTo>
                  <a:close/>
                </a:path>
                <a:path w="1595120" h="196850">
                  <a:moveTo>
                    <a:pt x="165348" y="154225"/>
                  </a:moveTo>
                  <a:lnTo>
                    <a:pt x="132605" y="154225"/>
                  </a:lnTo>
                  <a:lnTo>
                    <a:pt x="132605" y="47516"/>
                  </a:lnTo>
                  <a:lnTo>
                    <a:pt x="165348" y="47516"/>
                  </a:lnTo>
                  <a:lnTo>
                    <a:pt x="165348" y="154225"/>
                  </a:lnTo>
                  <a:close/>
                </a:path>
                <a:path w="1595120" h="196850">
                  <a:moveTo>
                    <a:pt x="212485" y="71792"/>
                  </a:moveTo>
                  <a:lnTo>
                    <a:pt x="193666" y="58380"/>
                  </a:lnTo>
                  <a:lnTo>
                    <a:pt x="204124" y="50880"/>
                  </a:lnTo>
                  <a:lnTo>
                    <a:pt x="215571" y="45503"/>
                  </a:lnTo>
                  <a:lnTo>
                    <a:pt x="228005" y="42249"/>
                  </a:lnTo>
                  <a:lnTo>
                    <a:pt x="241428" y="41117"/>
                  </a:lnTo>
                  <a:lnTo>
                    <a:pt x="256219" y="42345"/>
                  </a:lnTo>
                  <a:lnTo>
                    <a:pt x="268314" y="46029"/>
                  </a:lnTo>
                  <a:lnTo>
                    <a:pt x="280679" y="57155"/>
                  </a:lnTo>
                  <a:lnTo>
                    <a:pt x="285543" y="64780"/>
                  </a:lnTo>
                  <a:lnTo>
                    <a:pt x="236826" y="64780"/>
                  </a:lnTo>
                  <a:lnTo>
                    <a:pt x="224098" y="66533"/>
                  </a:lnTo>
                  <a:lnTo>
                    <a:pt x="212485" y="71792"/>
                  </a:lnTo>
                  <a:close/>
                </a:path>
                <a:path w="1595120" h="196850">
                  <a:moveTo>
                    <a:pt x="289973" y="93711"/>
                  </a:moveTo>
                  <a:lnTo>
                    <a:pt x="256444" y="93711"/>
                  </a:lnTo>
                  <a:lnTo>
                    <a:pt x="261085" y="83383"/>
                  </a:lnTo>
                  <a:lnTo>
                    <a:pt x="261085" y="77728"/>
                  </a:lnTo>
                  <a:lnTo>
                    <a:pt x="258853" y="73213"/>
                  </a:lnTo>
                  <a:lnTo>
                    <a:pt x="254388" y="69840"/>
                  </a:lnTo>
                  <a:lnTo>
                    <a:pt x="250022" y="66466"/>
                  </a:lnTo>
                  <a:lnTo>
                    <a:pt x="244168" y="64780"/>
                  </a:lnTo>
                  <a:lnTo>
                    <a:pt x="285543" y="64780"/>
                  </a:lnTo>
                  <a:lnTo>
                    <a:pt x="287404" y="67695"/>
                  </a:lnTo>
                  <a:lnTo>
                    <a:pt x="289940" y="78578"/>
                  </a:lnTo>
                  <a:lnTo>
                    <a:pt x="289973" y="93711"/>
                  </a:lnTo>
                  <a:close/>
                </a:path>
                <a:path w="1595120" h="196850">
                  <a:moveTo>
                    <a:pt x="221826" y="155485"/>
                  </a:moveTo>
                  <a:lnTo>
                    <a:pt x="209701" y="153218"/>
                  </a:lnTo>
                  <a:lnTo>
                    <a:pt x="201366" y="148833"/>
                  </a:lnTo>
                  <a:lnTo>
                    <a:pt x="192219" y="138068"/>
                  </a:lnTo>
                  <a:lnTo>
                    <a:pt x="188150" y="126513"/>
                  </a:lnTo>
                  <a:lnTo>
                    <a:pt x="189310" y="110656"/>
                  </a:lnTo>
                  <a:lnTo>
                    <a:pt x="193684" y="99856"/>
                  </a:lnTo>
                  <a:lnTo>
                    <a:pt x="205458" y="90236"/>
                  </a:lnTo>
                  <a:lnTo>
                    <a:pt x="216604" y="85680"/>
                  </a:lnTo>
                  <a:lnTo>
                    <a:pt x="234430" y="86091"/>
                  </a:lnTo>
                  <a:lnTo>
                    <a:pt x="247330" y="88806"/>
                  </a:lnTo>
                  <a:lnTo>
                    <a:pt x="256444" y="93711"/>
                  </a:lnTo>
                  <a:lnTo>
                    <a:pt x="289973" y="93711"/>
                  </a:lnTo>
                  <a:lnTo>
                    <a:pt x="289997" y="104368"/>
                  </a:lnTo>
                  <a:lnTo>
                    <a:pt x="232014" y="104368"/>
                  </a:lnTo>
                  <a:lnTo>
                    <a:pt x="227053" y="105856"/>
                  </a:lnTo>
                  <a:lnTo>
                    <a:pt x="219016" y="111710"/>
                  </a:lnTo>
                  <a:lnTo>
                    <a:pt x="217032" y="115778"/>
                  </a:lnTo>
                  <a:lnTo>
                    <a:pt x="217032" y="126295"/>
                  </a:lnTo>
                  <a:lnTo>
                    <a:pt x="219016" y="130314"/>
                  </a:lnTo>
                  <a:lnTo>
                    <a:pt x="222985" y="133092"/>
                  </a:lnTo>
                  <a:lnTo>
                    <a:pt x="227053" y="135870"/>
                  </a:lnTo>
                  <a:lnTo>
                    <a:pt x="232014" y="137259"/>
                  </a:lnTo>
                  <a:lnTo>
                    <a:pt x="290069" y="137259"/>
                  </a:lnTo>
                  <a:lnTo>
                    <a:pt x="290081" y="142766"/>
                  </a:lnTo>
                  <a:lnTo>
                    <a:pt x="261085" y="142766"/>
                  </a:lnTo>
                  <a:lnTo>
                    <a:pt x="251737" y="150683"/>
                  </a:lnTo>
                  <a:lnTo>
                    <a:pt x="239926" y="155395"/>
                  </a:lnTo>
                  <a:lnTo>
                    <a:pt x="221826" y="155485"/>
                  </a:lnTo>
                  <a:close/>
                </a:path>
                <a:path w="1595120" h="196850">
                  <a:moveTo>
                    <a:pt x="290069" y="137259"/>
                  </a:moveTo>
                  <a:lnTo>
                    <a:pt x="248484" y="137259"/>
                  </a:lnTo>
                  <a:lnTo>
                    <a:pt x="256223" y="134084"/>
                  </a:lnTo>
                  <a:lnTo>
                    <a:pt x="261085" y="127734"/>
                  </a:lnTo>
                  <a:lnTo>
                    <a:pt x="261085" y="114042"/>
                  </a:lnTo>
                  <a:lnTo>
                    <a:pt x="256223" y="107593"/>
                  </a:lnTo>
                  <a:lnTo>
                    <a:pt x="248484" y="104368"/>
                  </a:lnTo>
                  <a:lnTo>
                    <a:pt x="289997" y="104368"/>
                  </a:lnTo>
                  <a:lnTo>
                    <a:pt x="290069" y="137259"/>
                  </a:lnTo>
                  <a:close/>
                </a:path>
                <a:path w="1595120" h="196850">
                  <a:moveTo>
                    <a:pt x="290107" y="154225"/>
                  </a:moveTo>
                  <a:lnTo>
                    <a:pt x="261085" y="154225"/>
                  </a:lnTo>
                  <a:lnTo>
                    <a:pt x="261085" y="142766"/>
                  </a:lnTo>
                  <a:lnTo>
                    <a:pt x="290081" y="142766"/>
                  </a:lnTo>
                  <a:lnTo>
                    <a:pt x="290107" y="154225"/>
                  </a:lnTo>
                  <a:close/>
                </a:path>
                <a:path w="1595120" h="196850">
                  <a:moveTo>
                    <a:pt x="418133" y="57785"/>
                  </a:moveTo>
                  <a:lnTo>
                    <a:pt x="348008" y="57785"/>
                  </a:lnTo>
                  <a:lnTo>
                    <a:pt x="357726" y="48493"/>
                  </a:lnTo>
                  <a:lnTo>
                    <a:pt x="369145" y="42937"/>
                  </a:lnTo>
                  <a:lnTo>
                    <a:pt x="386910" y="42842"/>
                  </a:lnTo>
                  <a:lnTo>
                    <a:pt x="400041" y="45155"/>
                  </a:lnTo>
                  <a:lnTo>
                    <a:pt x="409723" y="49709"/>
                  </a:lnTo>
                  <a:lnTo>
                    <a:pt x="417138" y="56338"/>
                  </a:lnTo>
                  <a:lnTo>
                    <a:pt x="418133" y="57785"/>
                  </a:lnTo>
                  <a:close/>
                </a:path>
                <a:path w="1595120" h="196850">
                  <a:moveTo>
                    <a:pt x="348008" y="196344"/>
                  </a:moveTo>
                  <a:lnTo>
                    <a:pt x="318986" y="196344"/>
                  </a:lnTo>
                  <a:lnTo>
                    <a:pt x="318986" y="43795"/>
                  </a:lnTo>
                  <a:lnTo>
                    <a:pt x="348008" y="43795"/>
                  </a:lnTo>
                  <a:lnTo>
                    <a:pt x="348008" y="57785"/>
                  </a:lnTo>
                  <a:lnTo>
                    <a:pt x="418133" y="57785"/>
                  </a:lnTo>
                  <a:lnTo>
                    <a:pt x="423883" y="66149"/>
                  </a:lnTo>
                  <a:lnTo>
                    <a:pt x="424159" y="66863"/>
                  </a:lnTo>
                  <a:lnTo>
                    <a:pt x="368199" y="66863"/>
                  </a:lnTo>
                  <a:lnTo>
                    <a:pt x="363486" y="68104"/>
                  </a:lnTo>
                  <a:lnTo>
                    <a:pt x="358723" y="70584"/>
                  </a:lnTo>
                  <a:lnTo>
                    <a:pt x="353961" y="72965"/>
                  </a:lnTo>
                  <a:lnTo>
                    <a:pt x="350389" y="75942"/>
                  </a:lnTo>
                  <a:lnTo>
                    <a:pt x="348008" y="79514"/>
                  </a:lnTo>
                  <a:lnTo>
                    <a:pt x="348008" y="118507"/>
                  </a:lnTo>
                  <a:lnTo>
                    <a:pt x="368199" y="131157"/>
                  </a:lnTo>
                  <a:lnTo>
                    <a:pt x="423929" y="131157"/>
                  </a:lnTo>
                  <a:lnTo>
                    <a:pt x="423655" y="131888"/>
                  </a:lnTo>
                  <a:lnTo>
                    <a:pt x="418026" y="140511"/>
                  </a:lnTo>
                  <a:lnTo>
                    <a:pt x="408293" y="149393"/>
                  </a:lnTo>
                  <a:lnTo>
                    <a:pt x="357431" y="149393"/>
                  </a:lnTo>
                  <a:lnTo>
                    <a:pt x="348008" y="196344"/>
                  </a:lnTo>
                  <a:close/>
                </a:path>
                <a:path w="1595120" h="196850">
                  <a:moveTo>
                    <a:pt x="423929" y="131157"/>
                  </a:moveTo>
                  <a:lnTo>
                    <a:pt x="381296" y="131157"/>
                  </a:lnTo>
                  <a:lnTo>
                    <a:pt x="388042" y="128181"/>
                  </a:lnTo>
                  <a:lnTo>
                    <a:pt x="393103" y="122227"/>
                  </a:lnTo>
                  <a:lnTo>
                    <a:pt x="398262" y="116274"/>
                  </a:lnTo>
                  <a:lnTo>
                    <a:pt x="400842" y="108486"/>
                  </a:lnTo>
                  <a:lnTo>
                    <a:pt x="400842" y="89336"/>
                  </a:lnTo>
                  <a:lnTo>
                    <a:pt x="398262" y="81647"/>
                  </a:lnTo>
                  <a:lnTo>
                    <a:pt x="393103" y="75793"/>
                  </a:lnTo>
                  <a:lnTo>
                    <a:pt x="388042" y="69840"/>
                  </a:lnTo>
                  <a:lnTo>
                    <a:pt x="381296" y="66863"/>
                  </a:lnTo>
                  <a:lnTo>
                    <a:pt x="424159" y="66863"/>
                  </a:lnTo>
                  <a:lnTo>
                    <a:pt x="428363" y="77745"/>
                  </a:lnTo>
                  <a:lnTo>
                    <a:pt x="430609" y="91163"/>
                  </a:lnTo>
                  <a:lnTo>
                    <a:pt x="429973" y="107894"/>
                  </a:lnTo>
                  <a:lnTo>
                    <a:pt x="427646" y="121242"/>
                  </a:lnTo>
                  <a:lnTo>
                    <a:pt x="423929" y="131157"/>
                  </a:lnTo>
                  <a:close/>
                </a:path>
                <a:path w="1595120" h="196850">
                  <a:moveTo>
                    <a:pt x="382089" y="156904"/>
                  </a:moveTo>
                  <a:lnTo>
                    <a:pt x="368813" y="155026"/>
                  </a:lnTo>
                  <a:lnTo>
                    <a:pt x="357431" y="149393"/>
                  </a:lnTo>
                  <a:lnTo>
                    <a:pt x="408293" y="149393"/>
                  </a:lnTo>
                  <a:lnTo>
                    <a:pt x="396806" y="154866"/>
                  </a:lnTo>
                  <a:lnTo>
                    <a:pt x="383650" y="156885"/>
                  </a:lnTo>
                  <a:lnTo>
                    <a:pt x="382089" y="156904"/>
                  </a:lnTo>
                  <a:close/>
                </a:path>
                <a:path w="1595120" h="196850">
                  <a:moveTo>
                    <a:pt x="561978" y="156904"/>
                  </a:moveTo>
                  <a:lnTo>
                    <a:pt x="525279" y="145195"/>
                  </a:lnTo>
                  <a:lnTo>
                    <a:pt x="504789" y="111203"/>
                  </a:lnTo>
                  <a:lnTo>
                    <a:pt x="503638" y="99194"/>
                  </a:lnTo>
                  <a:lnTo>
                    <a:pt x="504953" y="85442"/>
                  </a:lnTo>
                  <a:lnTo>
                    <a:pt x="526770" y="52523"/>
                  </a:lnTo>
                  <a:lnTo>
                    <a:pt x="561577" y="41117"/>
                  </a:lnTo>
                  <a:lnTo>
                    <a:pt x="575421" y="42396"/>
                  </a:lnTo>
                  <a:lnTo>
                    <a:pt x="587686" y="46235"/>
                  </a:lnTo>
                  <a:lnTo>
                    <a:pt x="598427" y="52634"/>
                  </a:lnTo>
                  <a:lnTo>
                    <a:pt x="608777" y="64018"/>
                  </a:lnTo>
                  <a:lnTo>
                    <a:pt x="610511" y="66863"/>
                  </a:lnTo>
                  <a:lnTo>
                    <a:pt x="553842" y="66863"/>
                  </a:lnTo>
                  <a:lnTo>
                    <a:pt x="547095" y="69840"/>
                  </a:lnTo>
                  <a:lnTo>
                    <a:pt x="536479" y="81647"/>
                  </a:lnTo>
                  <a:lnTo>
                    <a:pt x="533849" y="89336"/>
                  </a:lnTo>
                  <a:lnTo>
                    <a:pt x="533849" y="108684"/>
                  </a:lnTo>
                  <a:lnTo>
                    <a:pt x="536479" y="116522"/>
                  </a:lnTo>
                  <a:lnTo>
                    <a:pt x="541737" y="122376"/>
                  </a:lnTo>
                  <a:lnTo>
                    <a:pt x="547095" y="128230"/>
                  </a:lnTo>
                  <a:lnTo>
                    <a:pt x="553842" y="131157"/>
                  </a:lnTo>
                  <a:lnTo>
                    <a:pt x="611257" y="131157"/>
                  </a:lnTo>
                  <a:lnTo>
                    <a:pt x="608804" y="135219"/>
                  </a:lnTo>
                  <a:lnTo>
                    <a:pt x="597411" y="145343"/>
                  </a:lnTo>
                  <a:lnTo>
                    <a:pt x="586231" y="152006"/>
                  </a:lnTo>
                  <a:lnTo>
                    <a:pt x="574830" y="155696"/>
                  </a:lnTo>
                  <a:lnTo>
                    <a:pt x="562773" y="156900"/>
                  </a:lnTo>
                  <a:lnTo>
                    <a:pt x="561978" y="156904"/>
                  </a:lnTo>
                  <a:close/>
                </a:path>
                <a:path w="1595120" h="196850">
                  <a:moveTo>
                    <a:pt x="611257" y="131157"/>
                  </a:moveTo>
                  <a:lnTo>
                    <a:pt x="570312" y="131157"/>
                  </a:lnTo>
                  <a:lnTo>
                    <a:pt x="577109" y="128181"/>
                  </a:lnTo>
                  <a:lnTo>
                    <a:pt x="582367" y="122227"/>
                  </a:lnTo>
                  <a:lnTo>
                    <a:pt x="587626" y="116175"/>
                  </a:lnTo>
                  <a:lnTo>
                    <a:pt x="590255" y="108386"/>
                  </a:lnTo>
                  <a:lnTo>
                    <a:pt x="590255" y="89733"/>
                  </a:lnTo>
                  <a:lnTo>
                    <a:pt x="587626" y="82143"/>
                  </a:lnTo>
                  <a:lnTo>
                    <a:pt x="582367" y="76091"/>
                  </a:lnTo>
                  <a:lnTo>
                    <a:pt x="577109" y="69939"/>
                  </a:lnTo>
                  <a:lnTo>
                    <a:pt x="570312" y="66863"/>
                  </a:lnTo>
                  <a:lnTo>
                    <a:pt x="610511" y="66863"/>
                  </a:lnTo>
                  <a:lnTo>
                    <a:pt x="615563" y="75154"/>
                  </a:lnTo>
                  <a:lnTo>
                    <a:pt x="619292" y="86485"/>
                  </a:lnTo>
                  <a:lnTo>
                    <a:pt x="620466" y="98456"/>
                  </a:lnTo>
                  <a:lnTo>
                    <a:pt x="619171" y="112254"/>
                  </a:lnTo>
                  <a:lnTo>
                    <a:pt x="615283" y="124491"/>
                  </a:lnTo>
                  <a:lnTo>
                    <a:pt x="611257" y="131157"/>
                  </a:lnTo>
                  <a:close/>
                </a:path>
                <a:path w="1595120" h="196850">
                  <a:moveTo>
                    <a:pt x="677567" y="43795"/>
                  </a:moveTo>
                  <a:lnTo>
                    <a:pt x="648397" y="43795"/>
                  </a:lnTo>
                  <a:lnTo>
                    <a:pt x="648397" y="37842"/>
                  </a:lnTo>
                  <a:lnTo>
                    <a:pt x="650244" y="24058"/>
                  </a:lnTo>
                  <a:lnTo>
                    <a:pt x="655785" y="13005"/>
                  </a:lnTo>
                  <a:lnTo>
                    <a:pt x="666929" y="4050"/>
                  </a:lnTo>
                  <a:lnTo>
                    <a:pt x="678406" y="0"/>
                  </a:lnTo>
                  <a:lnTo>
                    <a:pt x="695507" y="774"/>
                  </a:lnTo>
                  <a:lnTo>
                    <a:pt x="707051" y="4135"/>
                  </a:lnTo>
                  <a:lnTo>
                    <a:pt x="704169" y="22364"/>
                  </a:lnTo>
                  <a:lnTo>
                    <a:pt x="687439" y="22364"/>
                  </a:lnTo>
                  <a:lnTo>
                    <a:pt x="684115" y="23654"/>
                  </a:lnTo>
                  <a:lnTo>
                    <a:pt x="681436" y="26233"/>
                  </a:lnTo>
                  <a:lnTo>
                    <a:pt x="678857" y="28813"/>
                  </a:lnTo>
                  <a:lnTo>
                    <a:pt x="677567" y="32682"/>
                  </a:lnTo>
                  <a:lnTo>
                    <a:pt x="677567" y="43795"/>
                  </a:lnTo>
                  <a:close/>
                </a:path>
                <a:path w="1595120" h="196850">
                  <a:moveTo>
                    <a:pt x="703463" y="26829"/>
                  </a:moveTo>
                  <a:lnTo>
                    <a:pt x="700387" y="23852"/>
                  </a:lnTo>
                  <a:lnTo>
                    <a:pt x="696369" y="22364"/>
                  </a:lnTo>
                  <a:lnTo>
                    <a:pt x="704169" y="22364"/>
                  </a:lnTo>
                  <a:lnTo>
                    <a:pt x="703463" y="26829"/>
                  </a:lnTo>
                  <a:close/>
                </a:path>
                <a:path w="1595120" h="196850">
                  <a:moveTo>
                    <a:pt x="700040" y="69245"/>
                  </a:moveTo>
                  <a:lnTo>
                    <a:pt x="630091" y="69245"/>
                  </a:lnTo>
                  <a:lnTo>
                    <a:pt x="630091" y="43795"/>
                  </a:lnTo>
                  <a:lnTo>
                    <a:pt x="700040" y="43795"/>
                  </a:lnTo>
                  <a:lnTo>
                    <a:pt x="700040" y="69245"/>
                  </a:lnTo>
                  <a:close/>
                </a:path>
                <a:path w="1595120" h="196850">
                  <a:moveTo>
                    <a:pt x="677567" y="154225"/>
                  </a:moveTo>
                  <a:lnTo>
                    <a:pt x="648397" y="154225"/>
                  </a:lnTo>
                  <a:lnTo>
                    <a:pt x="648397" y="69245"/>
                  </a:lnTo>
                  <a:lnTo>
                    <a:pt x="677567" y="69245"/>
                  </a:lnTo>
                  <a:lnTo>
                    <a:pt x="677567" y="154225"/>
                  </a:lnTo>
                  <a:close/>
                </a:path>
                <a:path w="1595120" h="196850">
                  <a:moveTo>
                    <a:pt x="796702" y="154225"/>
                  </a:moveTo>
                  <a:lnTo>
                    <a:pt x="759643" y="154225"/>
                  </a:lnTo>
                  <a:lnTo>
                    <a:pt x="818728" y="1677"/>
                  </a:lnTo>
                  <a:lnTo>
                    <a:pt x="859358" y="1677"/>
                  </a:lnTo>
                  <a:lnTo>
                    <a:pt x="871919" y="34270"/>
                  </a:lnTo>
                  <a:lnTo>
                    <a:pt x="838969" y="34270"/>
                  </a:lnTo>
                  <a:lnTo>
                    <a:pt x="815305" y="99754"/>
                  </a:lnTo>
                  <a:lnTo>
                    <a:pt x="897154" y="99754"/>
                  </a:lnTo>
                  <a:lnTo>
                    <a:pt x="908166" y="128329"/>
                  </a:lnTo>
                  <a:lnTo>
                    <a:pt x="806375" y="128329"/>
                  </a:lnTo>
                  <a:lnTo>
                    <a:pt x="796702" y="154225"/>
                  </a:lnTo>
                  <a:close/>
                </a:path>
                <a:path w="1595120" h="196850">
                  <a:moveTo>
                    <a:pt x="897154" y="99754"/>
                  </a:moveTo>
                  <a:lnTo>
                    <a:pt x="862781" y="99754"/>
                  </a:lnTo>
                  <a:lnTo>
                    <a:pt x="838969" y="34270"/>
                  </a:lnTo>
                  <a:lnTo>
                    <a:pt x="871919" y="34270"/>
                  </a:lnTo>
                  <a:lnTo>
                    <a:pt x="897154" y="99754"/>
                  </a:lnTo>
                  <a:close/>
                </a:path>
                <a:path w="1595120" h="196850">
                  <a:moveTo>
                    <a:pt x="918145" y="154225"/>
                  </a:moveTo>
                  <a:lnTo>
                    <a:pt x="881087" y="154225"/>
                  </a:lnTo>
                  <a:lnTo>
                    <a:pt x="871711" y="128329"/>
                  </a:lnTo>
                  <a:lnTo>
                    <a:pt x="908166" y="128329"/>
                  </a:lnTo>
                  <a:lnTo>
                    <a:pt x="918145" y="154225"/>
                  </a:lnTo>
                  <a:close/>
                </a:path>
                <a:path w="1595120" h="196850">
                  <a:moveTo>
                    <a:pt x="1094286" y="58231"/>
                  </a:moveTo>
                  <a:lnTo>
                    <a:pt x="960654" y="58231"/>
                  </a:lnTo>
                  <a:lnTo>
                    <a:pt x="963234" y="54064"/>
                  </a:lnTo>
                  <a:lnTo>
                    <a:pt x="968046" y="50195"/>
                  </a:lnTo>
                  <a:lnTo>
                    <a:pt x="982234" y="42952"/>
                  </a:lnTo>
                  <a:lnTo>
                    <a:pt x="989477" y="41116"/>
                  </a:lnTo>
                  <a:lnTo>
                    <a:pt x="996819" y="41116"/>
                  </a:lnTo>
                  <a:lnTo>
                    <a:pt x="1011375" y="43544"/>
                  </a:lnTo>
                  <a:lnTo>
                    <a:pt x="1021721" y="50829"/>
                  </a:lnTo>
                  <a:lnTo>
                    <a:pt x="1030901" y="55552"/>
                  </a:lnTo>
                  <a:lnTo>
                    <a:pt x="1093074" y="55552"/>
                  </a:lnTo>
                  <a:lnTo>
                    <a:pt x="1094286" y="58231"/>
                  </a:lnTo>
                  <a:close/>
                </a:path>
                <a:path w="1595120" h="196850">
                  <a:moveTo>
                    <a:pt x="1093074" y="55552"/>
                  </a:moveTo>
                  <a:lnTo>
                    <a:pt x="1030901" y="55552"/>
                  </a:lnTo>
                  <a:lnTo>
                    <a:pt x="1036159" y="50790"/>
                  </a:lnTo>
                  <a:lnTo>
                    <a:pt x="1050149" y="43051"/>
                  </a:lnTo>
                  <a:lnTo>
                    <a:pt x="1057541" y="41116"/>
                  </a:lnTo>
                  <a:lnTo>
                    <a:pt x="1065280" y="41116"/>
                  </a:lnTo>
                  <a:lnTo>
                    <a:pt x="1080577" y="43601"/>
                  </a:lnTo>
                  <a:lnTo>
                    <a:pt x="1091037" y="51055"/>
                  </a:lnTo>
                  <a:lnTo>
                    <a:pt x="1093074" y="55552"/>
                  </a:lnTo>
                  <a:close/>
                </a:path>
                <a:path w="1595120" h="196850">
                  <a:moveTo>
                    <a:pt x="960654" y="154225"/>
                  </a:moveTo>
                  <a:lnTo>
                    <a:pt x="931632" y="154225"/>
                  </a:lnTo>
                  <a:lnTo>
                    <a:pt x="931632" y="43795"/>
                  </a:lnTo>
                  <a:lnTo>
                    <a:pt x="960654" y="43795"/>
                  </a:lnTo>
                  <a:lnTo>
                    <a:pt x="960654" y="58231"/>
                  </a:lnTo>
                  <a:lnTo>
                    <a:pt x="1094286" y="58231"/>
                  </a:lnTo>
                  <a:lnTo>
                    <a:pt x="1096662" y="63478"/>
                  </a:lnTo>
                  <a:lnTo>
                    <a:pt x="1096701" y="66863"/>
                  </a:lnTo>
                  <a:lnTo>
                    <a:pt x="978464" y="66863"/>
                  </a:lnTo>
                  <a:lnTo>
                    <a:pt x="973949" y="68302"/>
                  </a:lnTo>
                  <a:lnTo>
                    <a:pt x="969881" y="71179"/>
                  </a:lnTo>
                  <a:lnTo>
                    <a:pt x="965813" y="73957"/>
                  </a:lnTo>
                  <a:lnTo>
                    <a:pt x="962737" y="76884"/>
                  </a:lnTo>
                  <a:lnTo>
                    <a:pt x="960654" y="79960"/>
                  </a:lnTo>
                  <a:lnTo>
                    <a:pt x="960654" y="154225"/>
                  </a:lnTo>
                  <a:close/>
                </a:path>
                <a:path w="1595120" h="196850">
                  <a:moveTo>
                    <a:pt x="1029264" y="154225"/>
                  </a:moveTo>
                  <a:lnTo>
                    <a:pt x="999944" y="154225"/>
                  </a:lnTo>
                  <a:lnTo>
                    <a:pt x="999944" y="72767"/>
                  </a:lnTo>
                  <a:lnTo>
                    <a:pt x="994438" y="66863"/>
                  </a:lnTo>
                  <a:lnTo>
                    <a:pt x="1046875" y="66863"/>
                  </a:lnTo>
                  <a:lnTo>
                    <a:pt x="1042311" y="68252"/>
                  </a:lnTo>
                  <a:lnTo>
                    <a:pt x="1034373" y="73809"/>
                  </a:lnTo>
                  <a:lnTo>
                    <a:pt x="1031347" y="76686"/>
                  </a:lnTo>
                  <a:lnTo>
                    <a:pt x="1029264" y="79663"/>
                  </a:lnTo>
                  <a:lnTo>
                    <a:pt x="1029264" y="154225"/>
                  </a:lnTo>
                  <a:close/>
                </a:path>
                <a:path w="1595120" h="196850">
                  <a:moveTo>
                    <a:pt x="1097724" y="154225"/>
                  </a:moveTo>
                  <a:lnTo>
                    <a:pt x="1068554" y="154225"/>
                  </a:lnTo>
                  <a:lnTo>
                    <a:pt x="1068554" y="72767"/>
                  </a:lnTo>
                  <a:lnTo>
                    <a:pt x="1063048" y="66863"/>
                  </a:lnTo>
                  <a:lnTo>
                    <a:pt x="1096701" y="66863"/>
                  </a:lnTo>
                  <a:lnTo>
                    <a:pt x="1097724" y="154225"/>
                  </a:lnTo>
                  <a:close/>
                </a:path>
                <a:path w="1595120" h="196850">
                  <a:moveTo>
                    <a:pt x="1144028" y="71792"/>
                  </a:moveTo>
                  <a:lnTo>
                    <a:pt x="1125208" y="58380"/>
                  </a:lnTo>
                  <a:lnTo>
                    <a:pt x="1135666" y="50880"/>
                  </a:lnTo>
                  <a:lnTo>
                    <a:pt x="1147113" y="45503"/>
                  </a:lnTo>
                  <a:lnTo>
                    <a:pt x="1159547" y="42249"/>
                  </a:lnTo>
                  <a:lnTo>
                    <a:pt x="1172970" y="41117"/>
                  </a:lnTo>
                  <a:lnTo>
                    <a:pt x="1187762" y="42345"/>
                  </a:lnTo>
                  <a:lnTo>
                    <a:pt x="1199857" y="46029"/>
                  </a:lnTo>
                  <a:lnTo>
                    <a:pt x="1212221" y="57155"/>
                  </a:lnTo>
                  <a:lnTo>
                    <a:pt x="1217086" y="64780"/>
                  </a:lnTo>
                  <a:lnTo>
                    <a:pt x="1168368" y="64780"/>
                  </a:lnTo>
                  <a:lnTo>
                    <a:pt x="1155640" y="66533"/>
                  </a:lnTo>
                  <a:lnTo>
                    <a:pt x="1144028" y="71792"/>
                  </a:lnTo>
                  <a:close/>
                </a:path>
                <a:path w="1595120" h="196850">
                  <a:moveTo>
                    <a:pt x="1221515" y="93711"/>
                  </a:moveTo>
                  <a:lnTo>
                    <a:pt x="1187986" y="93711"/>
                  </a:lnTo>
                  <a:lnTo>
                    <a:pt x="1192627" y="83383"/>
                  </a:lnTo>
                  <a:lnTo>
                    <a:pt x="1192627" y="77728"/>
                  </a:lnTo>
                  <a:lnTo>
                    <a:pt x="1190395" y="73213"/>
                  </a:lnTo>
                  <a:lnTo>
                    <a:pt x="1185930" y="69840"/>
                  </a:lnTo>
                  <a:lnTo>
                    <a:pt x="1181565" y="66466"/>
                  </a:lnTo>
                  <a:lnTo>
                    <a:pt x="1175711" y="64780"/>
                  </a:lnTo>
                  <a:lnTo>
                    <a:pt x="1217086" y="64780"/>
                  </a:lnTo>
                  <a:lnTo>
                    <a:pt x="1218946" y="67695"/>
                  </a:lnTo>
                  <a:lnTo>
                    <a:pt x="1221482" y="78578"/>
                  </a:lnTo>
                  <a:lnTo>
                    <a:pt x="1221515" y="93711"/>
                  </a:lnTo>
                  <a:close/>
                </a:path>
                <a:path w="1595120" h="196850">
                  <a:moveTo>
                    <a:pt x="1153368" y="155485"/>
                  </a:moveTo>
                  <a:lnTo>
                    <a:pt x="1141243" y="153218"/>
                  </a:lnTo>
                  <a:lnTo>
                    <a:pt x="1132908" y="148833"/>
                  </a:lnTo>
                  <a:lnTo>
                    <a:pt x="1123761" y="138068"/>
                  </a:lnTo>
                  <a:lnTo>
                    <a:pt x="1119692" y="126513"/>
                  </a:lnTo>
                  <a:lnTo>
                    <a:pt x="1120853" y="110656"/>
                  </a:lnTo>
                  <a:lnTo>
                    <a:pt x="1125226" y="99856"/>
                  </a:lnTo>
                  <a:lnTo>
                    <a:pt x="1137000" y="90236"/>
                  </a:lnTo>
                  <a:lnTo>
                    <a:pt x="1148146" y="85680"/>
                  </a:lnTo>
                  <a:lnTo>
                    <a:pt x="1165972" y="86091"/>
                  </a:lnTo>
                  <a:lnTo>
                    <a:pt x="1178872" y="88806"/>
                  </a:lnTo>
                  <a:lnTo>
                    <a:pt x="1187986" y="93711"/>
                  </a:lnTo>
                  <a:lnTo>
                    <a:pt x="1221515" y="93711"/>
                  </a:lnTo>
                  <a:lnTo>
                    <a:pt x="1221539" y="104368"/>
                  </a:lnTo>
                  <a:lnTo>
                    <a:pt x="1163556" y="104368"/>
                  </a:lnTo>
                  <a:lnTo>
                    <a:pt x="1158595" y="105856"/>
                  </a:lnTo>
                  <a:lnTo>
                    <a:pt x="1150559" y="111710"/>
                  </a:lnTo>
                  <a:lnTo>
                    <a:pt x="1148574" y="115778"/>
                  </a:lnTo>
                  <a:lnTo>
                    <a:pt x="1148574" y="126295"/>
                  </a:lnTo>
                  <a:lnTo>
                    <a:pt x="1150559" y="130314"/>
                  </a:lnTo>
                  <a:lnTo>
                    <a:pt x="1154527" y="133092"/>
                  </a:lnTo>
                  <a:lnTo>
                    <a:pt x="1158595" y="135870"/>
                  </a:lnTo>
                  <a:lnTo>
                    <a:pt x="1163556" y="137259"/>
                  </a:lnTo>
                  <a:lnTo>
                    <a:pt x="1221611" y="137259"/>
                  </a:lnTo>
                  <a:lnTo>
                    <a:pt x="1221624" y="142766"/>
                  </a:lnTo>
                  <a:lnTo>
                    <a:pt x="1192627" y="142766"/>
                  </a:lnTo>
                  <a:lnTo>
                    <a:pt x="1183279" y="150683"/>
                  </a:lnTo>
                  <a:lnTo>
                    <a:pt x="1171469" y="155395"/>
                  </a:lnTo>
                  <a:lnTo>
                    <a:pt x="1153368" y="155485"/>
                  </a:lnTo>
                  <a:close/>
                </a:path>
                <a:path w="1595120" h="196850">
                  <a:moveTo>
                    <a:pt x="1221611" y="137259"/>
                  </a:moveTo>
                  <a:lnTo>
                    <a:pt x="1180027" y="137259"/>
                  </a:lnTo>
                  <a:lnTo>
                    <a:pt x="1187766" y="134084"/>
                  </a:lnTo>
                  <a:lnTo>
                    <a:pt x="1192627" y="127734"/>
                  </a:lnTo>
                  <a:lnTo>
                    <a:pt x="1192627" y="114042"/>
                  </a:lnTo>
                  <a:lnTo>
                    <a:pt x="1187766" y="107593"/>
                  </a:lnTo>
                  <a:lnTo>
                    <a:pt x="1180027" y="104368"/>
                  </a:lnTo>
                  <a:lnTo>
                    <a:pt x="1221539" y="104368"/>
                  </a:lnTo>
                  <a:lnTo>
                    <a:pt x="1221611" y="137259"/>
                  </a:lnTo>
                  <a:close/>
                </a:path>
                <a:path w="1595120" h="196850">
                  <a:moveTo>
                    <a:pt x="1221649" y="154225"/>
                  </a:moveTo>
                  <a:lnTo>
                    <a:pt x="1192627" y="154225"/>
                  </a:lnTo>
                  <a:lnTo>
                    <a:pt x="1192627" y="142766"/>
                  </a:lnTo>
                  <a:lnTo>
                    <a:pt x="1221624" y="142766"/>
                  </a:lnTo>
                  <a:lnTo>
                    <a:pt x="1221649" y="154225"/>
                  </a:lnTo>
                  <a:close/>
                </a:path>
                <a:path w="1595120" h="196850">
                  <a:moveTo>
                    <a:pt x="1335807" y="154225"/>
                  </a:moveTo>
                  <a:lnTo>
                    <a:pt x="1245766" y="154225"/>
                  </a:lnTo>
                  <a:lnTo>
                    <a:pt x="1245766" y="132497"/>
                  </a:lnTo>
                  <a:lnTo>
                    <a:pt x="1295475" y="69245"/>
                  </a:lnTo>
                  <a:lnTo>
                    <a:pt x="1245766" y="69245"/>
                  </a:lnTo>
                  <a:lnTo>
                    <a:pt x="1245766" y="43795"/>
                  </a:lnTo>
                  <a:lnTo>
                    <a:pt x="1334914" y="43795"/>
                  </a:lnTo>
                  <a:lnTo>
                    <a:pt x="1334914" y="64780"/>
                  </a:lnTo>
                  <a:lnTo>
                    <a:pt x="1284312" y="128925"/>
                  </a:lnTo>
                  <a:lnTo>
                    <a:pt x="1335807" y="128925"/>
                  </a:lnTo>
                  <a:lnTo>
                    <a:pt x="1335807" y="154225"/>
                  </a:lnTo>
                  <a:close/>
                </a:path>
                <a:path w="1595120" h="196850">
                  <a:moveTo>
                    <a:pt x="1411224" y="156904"/>
                  </a:moveTo>
                  <a:lnTo>
                    <a:pt x="1374525" y="145195"/>
                  </a:lnTo>
                  <a:lnTo>
                    <a:pt x="1354035" y="111203"/>
                  </a:lnTo>
                  <a:lnTo>
                    <a:pt x="1352884" y="99194"/>
                  </a:lnTo>
                  <a:lnTo>
                    <a:pt x="1354199" y="85442"/>
                  </a:lnTo>
                  <a:lnTo>
                    <a:pt x="1376016" y="52523"/>
                  </a:lnTo>
                  <a:lnTo>
                    <a:pt x="1410823" y="41117"/>
                  </a:lnTo>
                  <a:lnTo>
                    <a:pt x="1424667" y="42396"/>
                  </a:lnTo>
                  <a:lnTo>
                    <a:pt x="1436933" y="46235"/>
                  </a:lnTo>
                  <a:lnTo>
                    <a:pt x="1447673" y="52634"/>
                  </a:lnTo>
                  <a:lnTo>
                    <a:pt x="1458023" y="64018"/>
                  </a:lnTo>
                  <a:lnTo>
                    <a:pt x="1459758" y="66863"/>
                  </a:lnTo>
                  <a:lnTo>
                    <a:pt x="1403088" y="66863"/>
                  </a:lnTo>
                  <a:lnTo>
                    <a:pt x="1396342" y="69840"/>
                  </a:lnTo>
                  <a:lnTo>
                    <a:pt x="1385725" y="81647"/>
                  </a:lnTo>
                  <a:lnTo>
                    <a:pt x="1383096" y="89336"/>
                  </a:lnTo>
                  <a:lnTo>
                    <a:pt x="1383096" y="108684"/>
                  </a:lnTo>
                  <a:lnTo>
                    <a:pt x="1385725" y="116522"/>
                  </a:lnTo>
                  <a:lnTo>
                    <a:pt x="1390984" y="122376"/>
                  </a:lnTo>
                  <a:lnTo>
                    <a:pt x="1396342" y="128230"/>
                  </a:lnTo>
                  <a:lnTo>
                    <a:pt x="1403088" y="131157"/>
                  </a:lnTo>
                  <a:lnTo>
                    <a:pt x="1460503" y="131157"/>
                  </a:lnTo>
                  <a:lnTo>
                    <a:pt x="1458050" y="135219"/>
                  </a:lnTo>
                  <a:lnTo>
                    <a:pt x="1446658" y="145343"/>
                  </a:lnTo>
                  <a:lnTo>
                    <a:pt x="1435478" y="152006"/>
                  </a:lnTo>
                  <a:lnTo>
                    <a:pt x="1424077" y="155696"/>
                  </a:lnTo>
                  <a:lnTo>
                    <a:pt x="1412019" y="156900"/>
                  </a:lnTo>
                  <a:lnTo>
                    <a:pt x="1411224" y="156904"/>
                  </a:lnTo>
                  <a:close/>
                </a:path>
                <a:path w="1595120" h="196850">
                  <a:moveTo>
                    <a:pt x="1460503" y="131157"/>
                  </a:moveTo>
                  <a:lnTo>
                    <a:pt x="1419559" y="131157"/>
                  </a:lnTo>
                  <a:lnTo>
                    <a:pt x="1426355" y="128181"/>
                  </a:lnTo>
                  <a:lnTo>
                    <a:pt x="1431614" y="122227"/>
                  </a:lnTo>
                  <a:lnTo>
                    <a:pt x="1436872" y="116175"/>
                  </a:lnTo>
                  <a:lnTo>
                    <a:pt x="1439502" y="108386"/>
                  </a:lnTo>
                  <a:lnTo>
                    <a:pt x="1439502" y="89733"/>
                  </a:lnTo>
                  <a:lnTo>
                    <a:pt x="1436872" y="82143"/>
                  </a:lnTo>
                  <a:lnTo>
                    <a:pt x="1431614" y="76091"/>
                  </a:lnTo>
                  <a:lnTo>
                    <a:pt x="1426355" y="69939"/>
                  </a:lnTo>
                  <a:lnTo>
                    <a:pt x="1419559" y="66863"/>
                  </a:lnTo>
                  <a:lnTo>
                    <a:pt x="1459758" y="66863"/>
                  </a:lnTo>
                  <a:lnTo>
                    <a:pt x="1464810" y="75154"/>
                  </a:lnTo>
                  <a:lnTo>
                    <a:pt x="1468538" y="86485"/>
                  </a:lnTo>
                  <a:lnTo>
                    <a:pt x="1469713" y="98456"/>
                  </a:lnTo>
                  <a:lnTo>
                    <a:pt x="1468418" y="112254"/>
                  </a:lnTo>
                  <a:lnTo>
                    <a:pt x="1464530" y="124491"/>
                  </a:lnTo>
                  <a:lnTo>
                    <a:pt x="1460503" y="131157"/>
                  </a:lnTo>
                  <a:close/>
                </a:path>
                <a:path w="1595120" h="196850">
                  <a:moveTo>
                    <a:pt x="1590593" y="58231"/>
                  </a:moveTo>
                  <a:lnTo>
                    <a:pt x="1520265" y="58231"/>
                  </a:lnTo>
                  <a:lnTo>
                    <a:pt x="1523738" y="53965"/>
                  </a:lnTo>
                  <a:lnTo>
                    <a:pt x="1528748" y="50046"/>
                  </a:lnTo>
                  <a:lnTo>
                    <a:pt x="1541845" y="42902"/>
                  </a:lnTo>
                  <a:lnTo>
                    <a:pt x="1549683" y="41116"/>
                  </a:lnTo>
                  <a:lnTo>
                    <a:pt x="1558812" y="41116"/>
                  </a:lnTo>
                  <a:lnTo>
                    <a:pt x="1573142" y="42980"/>
                  </a:lnTo>
                  <a:lnTo>
                    <a:pt x="1583745" y="48570"/>
                  </a:lnTo>
                  <a:lnTo>
                    <a:pt x="1590593" y="58231"/>
                  </a:lnTo>
                  <a:close/>
                </a:path>
                <a:path w="1595120" h="196850">
                  <a:moveTo>
                    <a:pt x="1520265" y="154225"/>
                  </a:moveTo>
                  <a:lnTo>
                    <a:pt x="1491244" y="154225"/>
                  </a:lnTo>
                  <a:lnTo>
                    <a:pt x="1491244" y="43795"/>
                  </a:lnTo>
                  <a:lnTo>
                    <a:pt x="1520265" y="43795"/>
                  </a:lnTo>
                  <a:lnTo>
                    <a:pt x="1520265" y="58231"/>
                  </a:lnTo>
                  <a:lnTo>
                    <a:pt x="1590593" y="58231"/>
                  </a:lnTo>
                  <a:lnTo>
                    <a:pt x="1591480" y="59482"/>
                  </a:lnTo>
                  <a:lnTo>
                    <a:pt x="1593478" y="67171"/>
                  </a:lnTo>
                  <a:lnTo>
                    <a:pt x="1550101" y="67171"/>
                  </a:lnTo>
                  <a:lnTo>
                    <a:pt x="1535203" y="68908"/>
                  </a:lnTo>
                  <a:lnTo>
                    <a:pt x="1524827" y="74765"/>
                  </a:lnTo>
                  <a:lnTo>
                    <a:pt x="1520265" y="154225"/>
                  </a:lnTo>
                  <a:close/>
                </a:path>
                <a:path w="1595120" h="196850">
                  <a:moveTo>
                    <a:pt x="1594828" y="154225"/>
                  </a:moveTo>
                  <a:lnTo>
                    <a:pt x="1565806" y="154225"/>
                  </a:lnTo>
                  <a:lnTo>
                    <a:pt x="1565806" y="87402"/>
                  </a:lnTo>
                  <a:lnTo>
                    <a:pt x="1561880" y="73331"/>
                  </a:lnTo>
                  <a:lnTo>
                    <a:pt x="1550101" y="67171"/>
                  </a:lnTo>
                  <a:lnTo>
                    <a:pt x="1593478" y="67171"/>
                  </a:lnTo>
                  <a:lnTo>
                    <a:pt x="1594626" y="71586"/>
                  </a:lnTo>
                  <a:lnTo>
                    <a:pt x="1594828" y="154225"/>
                  </a:lnTo>
                  <a:close/>
                </a:path>
              </a:pathLst>
            </a:custGeom>
            <a:solidFill>
              <a:srgbClr val="000000"/>
            </a:solidFill>
          </p:spPr>
          <p:txBody>
            <a:bodyPr wrap="square" lIns="0" tIns="0" rIns="0" bIns="0" rtlCol="0"/>
            <a:lstStyle/>
            <a:p>
              <a:endParaRPr/>
            </a:p>
          </p:txBody>
        </p:sp>
        <p:sp>
          <p:nvSpPr>
            <p:cNvPr id="9" name="object 9">
              <a:extLst>
                <a:ext uri="{FF2B5EF4-FFF2-40B4-BE49-F238E27FC236}">
                  <a16:creationId xmlns:a16="http://schemas.microsoft.com/office/drawing/2014/main" id="{595A6876-6ADB-4A94-8E78-C6478DE287F5}"/>
                </a:ext>
              </a:extLst>
            </p:cNvPr>
            <p:cNvSpPr/>
            <p:nvPr/>
          </p:nvSpPr>
          <p:spPr>
            <a:xfrm>
              <a:off x="4173754" y="6013524"/>
              <a:ext cx="2607223" cy="159543"/>
            </a:xfrm>
            <a:prstGeom prst="rect">
              <a:avLst/>
            </a:prstGeom>
            <a:blipFill>
              <a:blip r:embed="rId3" cstate="print"/>
              <a:stretch>
                <a:fillRect/>
              </a:stretch>
            </a:blipFill>
          </p:spPr>
          <p:txBody>
            <a:bodyPr wrap="square" lIns="0" tIns="0" rIns="0" bIns="0" rtlCol="0"/>
            <a:lstStyle/>
            <a:p>
              <a:endParaRPr dirty="0"/>
            </a:p>
          </p:txBody>
        </p:sp>
      </p:grpSp>
    </p:spTree>
    <p:extLst>
      <p:ext uri="{BB962C8B-B14F-4D97-AF65-F5344CB8AC3E}">
        <p14:creationId xmlns:p14="http://schemas.microsoft.com/office/powerpoint/2010/main" val="1703464566"/>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19A42-01E0-46F0-8173-46E8394E861E}"/>
              </a:ext>
            </a:extLst>
          </p:cNvPr>
          <p:cNvSpPr>
            <a:spLocks noGrp="1"/>
          </p:cNvSpPr>
          <p:nvPr>
            <p:ph type="title"/>
          </p:nvPr>
        </p:nvSpPr>
        <p:spPr/>
        <p:txBody>
          <a:bodyPr/>
          <a:lstStyle/>
          <a:p>
            <a:r>
              <a:rPr lang="en-US" altLang="zh-CN" dirty="0"/>
              <a:t>Out-group homogeneity bias</a:t>
            </a:r>
            <a:endParaRPr lang="zh-CN" altLang="en-US" dirty="0"/>
          </a:p>
        </p:txBody>
      </p:sp>
      <p:sp>
        <p:nvSpPr>
          <p:cNvPr id="3" name="内容占位符 2">
            <a:extLst>
              <a:ext uri="{FF2B5EF4-FFF2-40B4-BE49-F238E27FC236}">
                <a16:creationId xmlns:a16="http://schemas.microsoft.com/office/drawing/2014/main" id="{9BB5D541-8C1A-41AD-9CE1-2D02DB1AC271}"/>
              </a:ext>
            </a:extLst>
          </p:cNvPr>
          <p:cNvSpPr>
            <a:spLocks noGrp="1"/>
          </p:cNvSpPr>
          <p:nvPr>
            <p:ph idx="1"/>
          </p:nvPr>
        </p:nvSpPr>
        <p:spPr/>
        <p:txBody>
          <a:bodyPr/>
          <a:lstStyle/>
          <a:p>
            <a:r>
              <a:rPr lang="en-US" altLang="zh-CN" dirty="0"/>
              <a:t>Tendency to see outgroup members as more alike than ingroup members</a:t>
            </a:r>
          </a:p>
          <a:p>
            <a:endParaRPr lang="zh-CN" altLang="en-US" dirty="0"/>
          </a:p>
        </p:txBody>
      </p:sp>
      <p:sp>
        <p:nvSpPr>
          <p:cNvPr id="4" name="页脚占位符 3">
            <a:extLst>
              <a:ext uri="{FF2B5EF4-FFF2-40B4-BE49-F238E27FC236}">
                <a16:creationId xmlns:a16="http://schemas.microsoft.com/office/drawing/2014/main" id="{7EE57582-7CE4-40FC-B424-3103F8BFF3AF}"/>
              </a:ext>
            </a:extLst>
          </p:cNvPr>
          <p:cNvSpPr>
            <a:spLocks noGrp="1"/>
          </p:cNvSpPr>
          <p:nvPr>
            <p:ph type="ftr" sz="quarter" idx="11"/>
          </p:nvPr>
        </p:nvSpPr>
        <p:spPr/>
        <p:txBody>
          <a:bodyPr/>
          <a:lstStyle/>
          <a:p>
            <a:pPr>
              <a:defRPr/>
            </a:pPr>
            <a:endParaRPr lang="en-US" altLang="zh-CN">
              <a:solidFill>
                <a:srgbClr val="000000"/>
              </a:solidFill>
            </a:endParaRPr>
          </a:p>
        </p:txBody>
      </p:sp>
      <p:sp>
        <p:nvSpPr>
          <p:cNvPr id="7" name="object 5">
            <a:extLst>
              <a:ext uri="{FF2B5EF4-FFF2-40B4-BE49-F238E27FC236}">
                <a16:creationId xmlns:a16="http://schemas.microsoft.com/office/drawing/2014/main" id="{0DBB3B5F-977F-441F-B470-EC59576E3CF3}"/>
              </a:ext>
            </a:extLst>
          </p:cNvPr>
          <p:cNvSpPr/>
          <p:nvPr/>
        </p:nvSpPr>
        <p:spPr>
          <a:xfrm>
            <a:off x="4989849" y="3305775"/>
            <a:ext cx="3725524" cy="2243049"/>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B3D04A92-FC4F-49A3-9AF4-4BA1AE4DED25}"/>
              </a:ext>
            </a:extLst>
          </p:cNvPr>
          <p:cNvSpPr/>
          <p:nvPr/>
        </p:nvSpPr>
        <p:spPr>
          <a:xfrm>
            <a:off x="462374" y="4319152"/>
            <a:ext cx="1847850" cy="1229659"/>
          </a:xfrm>
          <a:prstGeom prst="rect">
            <a:avLst/>
          </a:prstGeom>
          <a:blipFill>
            <a:blip r:embed="rId3"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BBF45AA3-132B-45C5-B452-AB75B1EFFDB3}"/>
              </a:ext>
            </a:extLst>
          </p:cNvPr>
          <p:cNvSpPr/>
          <p:nvPr/>
        </p:nvSpPr>
        <p:spPr>
          <a:xfrm>
            <a:off x="2686645" y="4319161"/>
            <a:ext cx="1847850" cy="1229660"/>
          </a:xfrm>
          <a:prstGeom prst="rect">
            <a:avLst/>
          </a:prstGeom>
          <a:blipFill>
            <a:blip r:embed="rId4"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CBA800FC-02A1-43B0-91D9-631B832A29BD}"/>
              </a:ext>
            </a:extLst>
          </p:cNvPr>
          <p:cNvSpPr/>
          <p:nvPr/>
        </p:nvSpPr>
        <p:spPr>
          <a:xfrm>
            <a:off x="5347785" y="2165578"/>
            <a:ext cx="2990850" cy="1511935"/>
          </a:xfrm>
          <a:custGeom>
            <a:avLst/>
            <a:gdLst/>
            <a:ahLst/>
            <a:cxnLst/>
            <a:rect l="l" t="t" r="r" b="b"/>
            <a:pathLst>
              <a:path w="2990850" h="1511935">
                <a:moveTo>
                  <a:pt x="272083" y="497808"/>
                </a:moveTo>
                <a:lnTo>
                  <a:pt x="269240" y="479537"/>
                </a:lnTo>
                <a:lnTo>
                  <a:pt x="267919" y="461323"/>
                </a:lnTo>
                <a:lnTo>
                  <a:pt x="268095" y="443204"/>
                </a:lnTo>
                <a:lnTo>
                  <a:pt x="277353" y="389802"/>
                </a:lnTo>
                <a:lnTo>
                  <a:pt x="299180" y="338639"/>
                </a:lnTo>
                <a:lnTo>
                  <a:pt x="320377" y="306287"/>
                </a:lnTo>
                <a:lnTo>
                  <a:pt x="346656" y="275699"/>
                </a:lnTo>
                <a:lnTo>
                  <a:pt x="377816" y="247181"/>
                </a:lnTo>
                <a:lnTo>
                  <a:pt x="413656" y="221041"/>
                </a:lnTo>
                <a:lnTo>
                  <a:pt x="453975" y="197587"/>
                </a:lnTo>
                <a:lnTo>
                  <a:pt x="498368" y="177209"/>
                </a:lnTo>
                <a:lnTo>
                  <a:pt x="545319" y="160604"/>
                </a:lnTo>
                <a:lnTo>
                  <a:pt x="594147" y="147879"/>
                </a:lnTo>
                <a:lnTo>
                  <a:pt x="644364" y="139042"/>
                </a:lnTo>
                <a:lnTo>
                  <a:pt x="695479" y="134103"/>
                </a:lnTo>
                <a:lnTo>
                  <a:pt x="747005" y="133074"/>
                </a:lnTo>
                <a:lnTo>
                  <a:pt x="772768" y="134027"/>
                </a:lnTo>
                <a:lnTo>
                  <a:pt x="823990" y="138878"/>
                </a:lnTo>
                <a:lnTo>
                  <a:pt x="874399" y="147662"/>
                </a:lnTo>
                <a:lnTo>
                  <a:pt x="923504" y="160389"/>
                </a:lnTo>
                <a:lnTo>
                  <a:pt x="970817" y="177068"/>
                </a:lnTo>
                <a:lnTo>
                  <a:pt x="998351" y="146699"/>
                </a:lnTo>
                <a:lnTo>
                  <a:pt x="1031395" y="119592"/>
                </a:lnTo>
                <a:lnTo>
                  <a:pt x="1069336" y="96048"/>
                </a:lnTo>
                <a:lnTo>
                  <a:pt x="1111562" y="76365"/>
                </a:lnTo>
                <a:lnTo>
                  <a:pt x="1157460" y="60845"/>
                </a:lnTo>
                <a:lnTo>
                  <a:pt x="1206419" y="49786"/>
                </a:lnTo>
                <a:lnTo>
                  <a:pt x="1257724" y="43496"/>
                </a:lnTo>
                <a:lnTo>
                  <a:pt x="1292226" y="42103"/>
                </a:lnTo>
                <a:lnTo>
                  <a:pt x="1309406" y="42242"/>
                </a:lnTo>
                <a:lnTo>
                  <a:pt x="1360351" y="45931"/>
                </a:lnTo>
                <a:lnTo>
                  <a:pt x="1409844" y="54403"/>
                </a:lnTo>
                <a:lnTo>
                  <a:pt x="1457170" y="67499"/>
                </a:lnTo>
                <a:lnTo>
                  <a:pt x="1501614" y="85060"/>
                </a:lnTo>
                <a:lnTo>
                  <a:pt x="1542462" y="106926"/>
                </a:lnTo>
                <a:lnTo>
                  <a:pt x="1555156" y="115144"/>
                </a:lnTo>
                <a:lnTo>
                  <a:pt x="1588190" y="79234"/>
                </a:lnTo>
                <a:lnTo>
                  <a:pt x="1619089" y="56066"/>
                </a:lnTo>
                <a:lnTo>
                  <a:pt x="1654510" y="36469"/>
                </a:lnTo>
                <a:lnTo>
                  <a:pt x="1693793" y="20753"/>
                </a:lnTo>
                <a:lnTo>
                  <a:pt x="1736284" y="9229"/>
                </a:lnTo>
                <a:lnTo>
                  <a:pt x="1781326" y="2207"/>
                </a:lnTo>
                <a:lnTo>
                  <a:pt x="1827818" y="0"/>
                </a:lnTo>
                <a:lnTo>
                  <a:pt x="1843211" y="360"/>
                </a:lnTo>
                <a:lnTo>
                  <a:pt x="1888593" y="4624"/>
                </a:lnTo>
                <a:lnTo>
                  <a:pt x="1932209" y="13495"/>
                </a:lnTo>
                <a:lnTo>
                  <a:pt x="1973330" y="26750"/>
                </a:lnTo>
                <a:lnTo>
                  <a:pt x="2011227" y="44171"/>
                </a:lnTo>
                <a:lnTo>
                  <a:pt x="2045171" y="65538"/>
                </a:lnTo>
                <a:lnTo>
                  <a:pt x="2065244" y="81865"/>
                </a:lnTo>
                <a:lnTo>
                  <a:pt x="2106225" y="53914"/>
                </a:lnTo>
                <a:lnTo>
                  <a:pt x="2152742" y="31538"/>
                </a:lnTo>
                <a:lnTo>
                  <a:pt x="2203621" y="14989"/>
                </a:lnTo>
                <a:lnTo>
                  <a:pt x="2257692" y="4519"/>
                </a:lnTo>
                <a:lnTo>
                  <a:pt x="2313781" y="379"/>
                </a:lnTo>
                <a:lnTo>
                  <a:pt x="2332724" y="449"/>
                </a:lnTo>
                <a:lnTo>
                  <a:pt x="2389683" y="5140"/>
                </a:lnTo>
                <a:lnTo>
                  <a:pt x="2427164" y="12057"/>
                </a:lnTo>
                <a:lnTo>
                  <a:pt x="2479877" y="27608"/>
                </a:lnTo>
                <a:lnTo>
                  <a:pt x="2527333" y="48768"/>
                </a:lnTo>
                <a:lnTo>
                  <a:pt x="2568701" y="74918"/>
                </a:lnTo>
                <a:lnTo>
                  <a:pt x="2603150" y="105437"/>
                </a:lnTo>
                <a:lnTo>
                  <a:pt x="2629851" y="139703"/>
                </a:lnTo>
                <a:lnTo>
                  <a:pt x="2647971" y="177097"/>
                </a:lnTo>
                <a:lnTo>
                  <a:pt x="2651961" y="190149"/>
                </a:lnTo>
                <a:lnTo>
                  <a:pt x="2697064" y="200826"/>
                </a:lnTo>
                <a:lnTo>
                  <a:pt x="2739396" y="215274"/>
                </a:lnTo>
                <a:lnTo>
                  <a:pt x="2778509" y="233236"/>
                </a:lnTo>
                <a:lnTo>
                  <a:pt x="2813954" y="254453"/>
                </a:lnTo>
                <a:lnTo>
                  <a:pt x="2845282" y="278669"/>
                </a:lnTo>
                <a:lnTo>
                  <a:pt x="2879872" y="315177"/>
                </a:lnTo>
                <a:lnTo>
                  <a:pt x="2900912" y="347354"/>
                </a:lnTo>
                <a:lnTo>
                  <a:pt x="2918798" y="393766"/>
                </a:lnTo>
                <a:lnTo>
                  <a:pt x="2923735" y="441361"/>
                </a:lnTo>
                <a:lnTo>
                  <a:pt x="2922941" y="453294"/>
                </a:lnTo>
                <a:lnTo>
                  <a:pt x="2911633" y="500553"/>
                </a:lnTo>
                <a:lnTo>
                  <a:pt x="2894595" y="534940"/>
                </a:lnTo>
                <a:lnTo>
                  <a:pt x="2893986" y="535927"/>
                </a:lnTo>
                <a:lnTo>
                  <a:pt x="2908613" y="549783"/>
                </a:lnTo>
                <a:lnTo>
                  <a:pt x="2934346" y="578722"/>
                </a:lnTo>
                <a:lnTo>
                  <a:pt x="2964039" y="624682"/>
                </a:lnTo>
                <a:lnTo>
                  <a:pt x="2982887" y="672892"/>
                </a:lnTo>
                <a:lnTo>
                  <a:pt x="2990709" y="722436"/>
                </a:lnTo>
                <a:lnTo>
                  <a:pt x="2990835" y="739089"/>
                </a:lnTo>
                <a:lnTo>
                  <a:pt x="2989709" y="755754"/>
                </a:lnTo>
                <a:lnTo>
                  <a:pt x="2978757" y="805488"/>
                </a:lnTo>
                <a:lnTo>
                  <a:pt x="2956302" y="854115"/>
                </a:lnTo>
                <a:lnTo>
                  <a:pt x="2923007" y="899702"/>
                </a:lnTo>
                <a:lnTo>
                  <a:pt x="2895550" y="927492"/>
                </a:lnTo>
                <a:lnTo>
                  <a:pt x="2864251" y="953006"/>
                </a:lnTo>
                <a:lnTo>
                  <a:pt x="2829421" y="976075"/>
                </a:lnTo>
                <a:lnTo>
                  <a:pt x="2791376" y="996530"/>
                </a:lnTo>
                <a:lnTo>
                  <a:pt x="2750427" y="1014203"/>
                </a:lnTo>
                <a:lnTo>
                  <a:pt x="2706889" y="1028926"/>
                </a:lnTo>
                <a:lnTo>
                  <a:pt x="2661075" y="1040530"/>
                </a:lnTo>
                <a:lnTo>
                  <a:pt x="2613297" y="1048846"/>
                </a:lnTo>
                <a:lnTo>
                  <a:pt x="2588770" y="1051719"/>
                </a:lnTo>
                <a:lnTo>
                  <a:pt x="2588013" y="1066598"/>
                </a:lnTo>
                <a:lnTo>
                  <a:pt x="2578938" y="1110230"/>
                </a:lnTo>
                <a:lnTo>
                  <a:pt x="2560136" y="1151803"/>
                </a:lnTo>
                <a:lnTo>
                  <a:pt x="2532227" y="1190603"/>
                </a:lnTo>
                <a:lnTo>
                  <a:pt x="2495830" y="1225915"/>
                </a:lnTo>
                <a:lnTo>
                  <a:pt x="2451564" y="1257027"/>
                </a:lnTo>
                <a:lnTo>
                  <a:pt x="2417988" y="1275082"/>
                </a:lnTo>
                <a:lnTo>
                  <a:pt x="2381373" y="1290742"/>
                </a:lnTo>
                <a:lnTo>
                  <a:pt x="2342526" y="1303606"/>
                </a:lnTo>
                <a:lnTo>
                  <a:pt x="2302370" y="1313421"/>
                </a:lnTo>
                <a:lnTo>
                  <a:pt x="2261264" y="1320193"/>
                </a:lnTo>
                <a:lnTo>
                  <a:pt x="2219565" y="1323930"/>
                </a:lnTo>
                <a:lnTo>
                  <a:pt x="2198605" y="1324661"/>
                </a:lnTo>
                <a:lnTo>
                  <a:pt x="2177631" y="1324637"/>
                </a:lnTo>
                <a:lnTo>
                  <a:pt x="2135819" y="1322322"/>
                </a:lnTo>
                <a:lnTo>
                  <a:pt x="2094488" y="1316992"/>
                </a:lnTo>
                <a:lnTo>
                  <a:pt x="2053994" y="1308654"/>
                </a:lnTo>
                <a:lnTo>
                  <a:pt x="2014697" y="1297314"/>
                </a:lnTo>
                <a:lnTo>
                  <a:pt x="1976952" y="1282980"/>
                </a:lnTo>
                <a:lnTo>
                  <a:pt x="1968400" y="1300637"/>
                </a:lnTo>
                <a:lnTo>
                  <a:pt x="1947214" y="1334420"/>
                </a:lnTo>
                <a:lnTo>
                  <a:pt x="1920905" y="1365970"/>
                </a:lnTo>
                <a:lnTo>
                  <a:pt x="1889853" y="1395059"/>
                </a:lnTo>
                <a:lnTo>
                  <a:pt x="1854440" y="1421460"/>
                </a:lnTo>
                <a:lnTo>
                  <a:pt x="1815049" y="1444945"/>
                </a:lnTo>
                <a:lnTo>
                  <a:pt x="1772060" y="1465287"/>
                </a:lnTo>
                <a:lnTo>
                  <a:pt x="1725857" y="1482258"/>
                </a:lnTo>
                <a:lnTo>
                  <a:pt x="1676819" y="1495630"/>
                </a:lnTo>
                <a:lnTo>
                  <a:pt x="1625330" y="1505176"/>
                </a:lnTo>
                <a:lnTo>
                  <a:pt x="1572013" y="1510651"/>
                </a:lnTo>
                <a:lnTo>
                  <a:pt x="1518729" y="1511865"/>
                </a:lnTo>
                <a:lnTo>
                  <a:pt x="1492334" y="1510905"/>
                </a:lnTo>
                <a:lnTo>
                  <a:pt x="1440323" y="1505941"/>
                </a:lnTo>
                <a:lnTo>
                  <a:pt x="1389738" y="1497036"/>
                </a:lnTo>
                <a:lnTo>
                  <a:pt x="1341038" y="1484330"/>
                </a:lnTo>
                <a:lnTo>
                  <a:pt x="1294686" y="1467964"/>
                </a:lnTo>
                <a:lnTo>
                  <a:pt x="1251143" y="1448080"/>
                </a:lnTo>
                <a:lnTo>
                  <a:pt x="1210869" y="1424818"/>
                </a:lnTo>
                <a:lnTo>
                  <a:pt x="1174325" y="1398319"/>
                </a:lnTo>
                <a:lnTo>
                  <a:pt x="1141974" y="1368726"/>
                </a:lnTo>
                <a:lnTo>
                  <a:pt x="1123345" y="1376116"/>
                </a:lnTo>
                <a:lnTo>
                  <a:pt x="1085080" y="1389249"/>
                </a:lnTo>
                <a:lnTo>
                  <a:pt x="1045639" y="1400170"/>
                </a:lnTo>
                <a:lnTo>
                  <a:pt x="1005222" y="1408859"/>
                </a:lnTo>
                <a:lnTo>
                  <a:pt x="964029" y="1415297"/>
                </a:lnTo>
                <a:lnTo>
                  <a:pt x="922259" y="1419462"/>
                </a:lnTo>
                <a:lnTo>
                  <a:pt x="880113" y="1421335"/>
                </a:lnTo>
                <a:lnTo>
                  <a:pt x="858961" y="1421406"/>
                </a:lnTo>
                <a:lnTo>
                  <a:pt x="837790" y="1420897"/>
                </a:lnTo>
                <a:lnTo>
                  <a:pt x="795489" y="1418127"/>
                </a:lnTo>
                <a:lnTo>
                  <a:pt x="753411" y="1413006"/>
                </a:lnTo>
                <a:lnTo>
                  <a:pt x="711843" y="1405531"/>
                </a:lnTo>
                <a:lnTo>
                  <a:pt x="671490" y="1395829"/>
                </a:lnTo>
                <a:lnTo>
                  <a:pt x="632601" y="1383999"/>
                </a:lnTo>
                <a:lnTo>
                  <a:pt x="595338" y="1370126"/>
                </a:lnTo>
                <a:lnTo>
                  <a:pt x="559860" y="1354294"/>
                </a:lnTo>
                <a:lnTo>
                  <a:pt x="510342" y="1327058"/>
                </a:lnTo>
                <a:lnTo>
                  <a:pt x="465742" y="1295891"/>
                </a:lnTo>
                <a:lnTo>
                  <a:pt x="426603" y="1261079"/>
                </a:lnTo>
                <a:lnTo>
                  <a:pt x="403812" y="1235986"/>
                </a:lnTo>
                <a:lnTo>
                  <a:pt x="384998" y="1237096"/>
                </a:lnTo>
                <a:lnTo>
                  <a:pt x="366292" y="1237398"/>
                </a:lnTo>
                <a:lnTo>
                  <a:pt x="347739" y="1236909"/>
                </a:lnTo>
                <a:lnTo>
                  <a:pt x="293450" y="1230859"/>
                </a:lnTo>
                <a:lnTo>
                  <a:pt x="242165" y="1218289"/>
                </a:lnTo>
                <a:lnTo>
                  <a:pt x="195106" y="1199647"/>
                </a:lnTo>
                <a:lnTo>
                  <a:pt x="153495" y="1175386"/>
                </a:lnTo>
                <a:lnTo>
                  <a:pt x="118552" y="1145956"/>
                </a:lnTo>
                <a:lnTo>
                  <a:pt x="91581" y="1111934"/>
                </a:lnTo>
                <a:lnTo>
                  <a:pt x="74454" y="1075567"/>
                </a:lnTo>
                <a:lnTo>
                  <a:pt x="67265" y="1025792"/>
                </a:lnTo>
                <a:lnTo>
                  <a:pt x="68213" y="1013351"/>
                </a:lnTo>
                <a:lnTo>
                  <a:pt x="82771" y="964647"/>
                </a:lnTo>
                <a:lnTo>
                  <a:pt x="104788" y="930210"/>
                </a:lnTo>
                <a:lnTo>
                  <a:pt x="136098" y="898610"/>
                </a:lnTo>
                <a:lnTo>
                  <a:pt x="148567" y="888871"/>
                </a:lnTo>
                <a:lnTo>
                  <a:pt x="101920" y="865555"/>
                </a:lnTo>
                <a:lnTo>
                  <a:pt x="63291" y="837152"/>
                </a:lnTo>
                <a:lnTo>
                  <a:pt x="33282" y="804614"/>
                </a:lnTo>
                <a:lnTo>
                  <a:pt x="12498" y="768893"/>
                </a:lnTo>
                <a:lnTo>
                  <a:pt x="1544" y="730941"/>
                </a:lnTo>
                <a:lnTo>
                  <a:pt x="0" y="704871"/>
                </a:lnTo>
                <a:lnTo>
                  <a:pt x="1022" y="691712"/>
                </a:lnTo>
                <a:lnTo>
                  <a:pt x="11481" y="652304"/>
                </a:lnTo>
                <a:lnTo>
                  <a:pt x="32267" y="615516"/>
                </a:lnTo>
                <a:lnTo>
                  <a:pt x="62157" y="582652"/>
                </a:lnTo>
                <a:lnTo>
                  <a:pt x="100033" y="554404"/>
                </a:lnTo>
                <a:lnTo>
                  <a:pt x="144774" y="531467"/>
                </a:lnTo>
                <a:lnTo>
                  <a:pt x="195261" y="514535"/>
                </a:lnTo>
                <a:lnTo>
                  <a:pt x="250374" y="504301"/>
                </a:lnTo>
                <a:lnTo>
                  <a:pt x="269580" y="502498"/>
                </a:lnTo>
                <a:lnTo>
                  <a:pt x="272083" y="497808"/>
                </a:lnTo>
                <a:close/>
              </a:path>
            </a:pathLst>
          </a:custGeom>
          <a:ln w="9524">
            <a:solidFill>
              <a:srgbClr val="595959"/>
            </a:solidFill>
          </a:ln>
        </p:spPr>
        <p:txBody>
          <a:bodyPr wrap="square" lIns="0" tIns="0" rIns="0" bIns="0" rtlCol="0"/>
          <a:lstStyle/>
          <a:p>
            <a:endParaRPr/>
          </a:p>
        </p:txBody>
      </p:sp>
      <p:sp>
        <p:nvSpPr>
          <p:cNvPr id="11" name="object 26">
            <a:extLst>
              <a:ext uri="{FF2B5EF4-FFF2-40B4-BE49-F238E27FC236}">
                <a16:creationId xmlns:a16="http://schemas.microsoft.com/office/drawing/2014/main" id="{F2750C3F-BCDB-47E6-9043-516393F7635C}"/>
              </a:ext>
            </a:extLst>
          </p:cNvPr>
          <p:cNvSpPr/>
          <p:nvPr/>
        </p:nvSpPr>
        <p:spPr>
          <a:xfrm>
            <a:off x="2686649" y="2370049"/>
            <a:ext cx="1177149" cy="1571549"/>
          </a:xfrm>
          <a:prstGeom prst="rect">
            <a:avLst/>
          </a:prstGeom>
          <a:blipFill>
            <a:blip r:embed="rId5" cstate="print"/>
            <a:stretch>
              <a:fillRect/>
            </a:stretch>
          </a:blipFill>
        </p:spPr>
        <p:txBody>
          <a:bodyPr wrap="square" lIns="0" tIns="0" rIns="0" bIns="0" rtlCol="0"/>
          <a:lstStyle/>
          <a:p>
            <a:endParaRPr/>
          </a:p>
        </p:txBody>
      </p:sp>
      <p:sp>
        <p:nvSpPr>
          <p:cNvPr id="12" name="object 28">
            <a:extLst>
              <a:ext uri="{FF2B5EF4-FFF2-40B4-BE49-F238E27FC236}">
                <a16:creationId xmlns:a16="http://schemas.microsoft.com/office/drawing/2014/main" id="{6B59CC8A-DBBA-4358-9AF0-784CD73DF066}"/>
              </a:ext>
            </a:extLst>
          </p:cNvPr>
          <p:cNvSpPr/>
          <p:nvPr/>
        </p:nvSpPr>
        <p:spPr>
          <a:xfrm>
            <a:off x="1218009" y="2300295"/>
            <a:ext cx="1092210" cy="1641299"/>
          </a:xfrm>
          <a:prstGeom prst="rect">
            <a:avLst/>
          </a:prstGeom>
          <a:blipFill>
            <a:blip r:embed="rId6" cstate="print"/>
            <a:stretch>
              <a:fillRect/>
            </a:stretch>
          </a:blipFill>
        </p:spPr>
        <p:txBody>
          <a:bodyPr wrap="square" lIns="0" tIns="0" rIns="0" bIns="0" rtlCol="0"/>
          <a:lstStyle/>
          <a:p>
            <a:endParaRPr/>
          </a:p>
        </p:txBody>
      </p:sp>
      <p:sp>
        <p:nvSpPr>
          <p:cNvPr id="13" name="object 30">
            <a:extLst>
              <a:ext uri="{FF2B5EF4-FFF2-40B4-BE49-F238E27FC236}">
                <a16:creationId xmlns:a16="http://schemas.microsoft.com/office/drawing/2014/main" id="{3C3976BE-E1BB-48A9-8A3D-04E81F6F663E}"/>
              </a:ext>
            </a:extLst>
          </p:cNvPr>
          <p:cNvSpPr/>
          <p:nvPr/>
        </p:nvSpPr>
        <p:spPr>
          <a:xfrm>
            <a:off x="6195474" y="2875745"/>
            <a:ext cx="615124" cy="560158"/>
          </a:xfrm>
          <a:prstGeom prst="rect">
            <a:avLst/>
          </a:prstGeom>
          <a:blipFill>
            <a:blip r:embed="rId7" cstate="print"/>
            <a:stretch>
              <a:fillRect/>
            </a:stretch>
          </a:blipFill>
        </p:spPr>
        <p:txBody>
          <a:bodyPr wrap="square" lIns="0" tIns="0" rIns="0" bIns="0" rtlCol="0"/>
          <a:lstStyle/>
          <a:p>
            <a:endParaRPr/>
          </a:p>
        </p:txBody>
      </p:sp>
      <p:sp>
        <p:nvSpPr>
          <p:cNvPr id="14" name="object 32">
            <a:extLst>
              <a:ext uri="{FF2B5EF4-FFF2-40B4-BE49-F238E27FC236}">
                <a16:creationId xmlns:a16="http://schemas.microsoft.com/office/drawing/2014/main" id="{B3015B36-7AAD-411A-BA2B-AF7D364BFD74}"/>
              </a:ext>
            </a:extLst>
          </p:cNvPr>
          <p:cNvSpPr/>
          <p:nvPr/>
        </p:nvSpPr>
        <p:spPr>
          <a:xfrm>
            <a:off x="6984449" y="2778703"/>
            <a:ext cx="615124" cy="560149"/>
          </a:xfrm>
          <a:prstGeom prst="rect">
            <a:avLst/>
          </a:prstGeom>
          <a:blipFill>
            <a:blip r:embed="rId7" cstate="print"/>
            <a:stretch>
              <a:fillRect/>
            </a:stretch>
          </a:blipFill>
        </p:spPr>
        <p:txBody>
          <a:bodyPr wrap="square" lIns="0" tIns="0" rIns="0" bIns="0" rtlCol="0"/>
          <a:lstStyle/>
          <a:p>
            <a:endParaRPr/>
          </a:p>
        </p:txBody>
      </p:sp>
      <p:sp>
        <p:nvSpPr>
          <p:cNvPr id="15" name="object 36">
            <a:extLst>
              <a:ext uri="{FF2B5EF4-FFF2-40B4-BE49-F238E27FC236}">
                <a16:creationId xmlns:a16="http://schemas.microsoft.com/office/drawing/2014/main" id="{EEA8C9FA-508A-413D-A809-18C5678167F2}"/>
              </a:ext>
            </a:extLst>
          </p:cNvPr>
          <p:cNvSpPr/>
          <p:nvPr/>
        </p:nvSpPr>
        <p:spPr>
          <a:xfrm>
            <a:off x="5750165" y="2432763"/>
            <a:ext cx="641725" cy="560181"/>
          </a:xfrm>
          <a:prstGeom prst="rect">
            <a:avLst/>
          </a:prstGeom>
          <a:blipFill>
            <a:blip r:embed="rId7" cstate="print"/>
            <a:stretch>
              <a:fillRect/>
            </a:stretch>
          </a:blipFill>
        </p:spPr>
        <p:txBody>
          <a:bodyPr wrap="square" lIns="0" tIns="0" rIns="0" bIns="0" rtlCol="0"/>
          <a:lstStyle/>
          <a:p>
            <a:endParaRPr/>
          </a:p>
        </p:txBody>
      </p:sp>
      <p:sp>
        <p:nvSpPr>
          <p:cNvPr id="16" name="object 38">
            <a:extLst>
              <a:ext uri="{FF2B5EF4-FFF2-40B4-BE49-F238E27FC236}">
                <a16:creationId xmlns:a16="http://schemas.microsoft.com/office/drawing/2014/main" id="{2816FA78-8106-4DBB-A497-2905C20969F4}"/>
              </a:ext>
            </a:extLst>
          </p:cNvPr>
          <p:cNvSpPr/>
          <p:nvPr/>
        </p:nvSpPr>
        <p:spPr>
          <a:xfrm>
            <a:off x="6665602" y="2270874"/>
            <a:ext cx="664249" cy="604874"/>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79008469"/>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2B7AF-FAFC-4FEB-BA16-2325AF98FAE5}"/>
              </a:ext>
            </a:extLst>
          </p:cNvPr>
          <p:cNvSpPr>
            <a:spLocks noGrp="1"/>
          </p:cNvSpPr>
          <p:nvPr>
            <p:ph type="title"/>
          </p:nvPr>
        </p:nvSpPr>
        <p:spPr/>
        <p:txBody>
          <a:bodyPr/>
          <a:lstStyle/>
          <a:p>
            <a:r>
              <a:rPr lang="en-US" altLang="zh-CN" dirty="0"/>
              <a:t>Biased Data Representation</a:t>
            </a:r>
            <a:endParaRPr lang="zh-CN" altLang="en-US" dirty="0"/>
          </a:p>
        </p:txBody>
      </p:sp>
      <p:sp>
        <p:nvSpPr>
          <p:cNvPr id="3" name="内容占位符 2">
            <a:extLst>
              <a:ext uri="{FF2B5EF4-FFF2-40B4-BE49-F238E27FC236}">
                <a16:creationId xmlns:a16="http://schemas.microsoft.com/office/drawing/2014/main" id="{1FACFA0B-6486-4CCD-907D-278DCCE1A9E1}"/>
              </a:ext>
            </a:extLst>
          </p:cNvPr>
          <p:cNvSpPr>
            <a:spLocks noGrp="1"/>
          </p:cNvSpPr>
          <p:nvPr>
            <p:ph idx="1"/>
          </p:nvPr>
        </p:nvSpPr>
        <p:spPr/>
        <p:txBody>
          <a:bodyPr/>
          <a:lstStyle/>
          <a:p>
            <a:r>
              <a:rPr lang="en-US" altLang="zh-CN" dirty="0"/>
              <a:t>It's possible that you have an appropriate amount of data for every group you can think of but that some groups are represented less positively than others.</a:t>
            </a:r>
          </a:p>
          <a:p>
            <a:endParaRPr lang="zh-CN" altLang="en-US" dirty="0"/>
          </a:p>
        </p:txBody>
      </p:sp>
      <p:sp>
        <p:nvSpPr>
          <p:cNvPr id="4" name="页脚占位符 3">
            <a:extLst>
              <a:ext uri="{FF2B5EF4-FFF2-40B4-BE49-F238E27FC236}">
                <a16:creationId xmlns:a16="http://schemas.microsoft.com/office/drawing/2014/main" id="{03B05320-6C77-4C41-92AE-3FFEE06AE570}"/>
              </a:ext>
            </a:extLst>
          </p:cNvPr>
          <p:cNvSpPr>
            <a:spLocks noGrp="1"/>
          </p:cNvSpPr>
          <p:nvPr>
            <p:ph type="ftr" sz="quarter" idx="11"/>
          </p:nvPr>
        </p:nvSpPr>
        <p:spPr/>
        <p:txBody>
          <a:bodyPr/>
          <a:lstStyle/>
          <a:p>
            <a:pPr>
              <a:defRPr/>
            </a:pPr>
            <a:endParaRPr lang="en-US" altLang="zh-CN">
              <a:solidFill>
                <a:srgbClr val="000000"/>
              </a:solidFill>
            </a:endParaRPr>
          </a:p>
        </p:txBody>
      </p:sp>
      <p:sp>
        <p:nvSpPr>
          <p:cNvPr id="6" name="object 3">
            <a:extLst>
              <a:ext uri="{FF2B5EF4-FFF2-40B4-BE49-F238E27FC236}">
                <a16:creationId xmlns:a16="http://schemas.microsoft.com/office/drawing/2014/main" id="{73ABFD16-56F1-43C9-9A1B-5E2F75381FA8}"/>
              </a:ext>
            </a:extLst>
          </p:cNvPr>
          <p:cNvSpPr/>
          <p:nvPr/>
        </p:nvSpPr>
        <p:spPr>
          <a:xfrm>
            <a:off x="3615982" y="2994536"/>
            <a:ext cx="414655" cy="535940"/>
          </a:xfrm>
          <a:custGeom>
            <a:avLst/>
            <a:gdLst/>
            <a:ahLst/>
            <a:cxnLst/>
            <a:rect l="l" t="t" r="r" b="b"/>
            <a:pathLst>
              <a:path w="414654" h="535939">
                <a:moveTo>
                  <a:pt x="0" y="0"/>
                </a:moveTo>
                <a:lnTo>
                  <a:pt x="414663" y="0"/>
                </a:lnTo>
                <a:lnTo>
                  <a:pt x="414663" y="535917"/>
                </a:lnTo>
                <a:lnTo>
                  <a:pt x="0" y="535917"/>
                </a:lnTo>
                <a:lnTo>
                  <a:pt x="0" y="0"/>
                </a:lnTo>
                <a:close/>
              </a:path>
            </a:pathLst>
          </a:custGeom>
          <a:solidFill>
            <a:srgbClr val="000000"/>
          </a:solidFill>
        </p:spPr>
        <p:txBody>
          <a:bodyPr wrap="square" lIns="0" tIns="0" rIns="0" bIns="0" rtlCol="0"/>
          <a:lstStyle/>
          <a:p>
            <a:endParaRPr/>
          </a:p>
        </p:txBody>
      </p:sp>
      <p:sp>
        <p:nvSpPr>
          <p:cNvPr id="7" name="object 4">
            <a:extLst>
              <a:ext uri="{FF2B5EF4-FFF2-40B4-BE49-F238E27FC236}">
                <a16:creationId xmlns:a16="http://schemas.microsoft.com/office/drawing/2014/main" id="{E4955484-D3E9-46A1-A2D3-A580D980104D}"/>
              </a:ext>
            </a:extLst>
          </p:cNvPr>
          <p:cNvSpPr/>
          <p:nvPr/>
        </p:nvSpPr>
        <p:spPr>
          <a:xfrm>
            <a:off x="3615982" y="2994536"/>
            <a:ext cx="414663" cy="535917"/>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C7970476-F716-40A7-9F61-0BAB0C215F41}"/>
              </a:ext>
            </a:extLst>
          </p:cNvPr>
          <p:cNvSpPr/>
          <p:nvPr/>
        </p:nvSpPr>
        <p:spPr>
          <a:xfrm>
            <a:off x="2501591" y="2240836"/>
            <a:ext cx="2684780" cy="2684780"/>
          </a:xfrm>
          <a:custGeom>
            <a:avLst/>
            <a:gdLst/>
            <a:ahLst/>
            <a:cxnLst/>
            <a:rect l="l" t="t" r="r" b="b"/>
            <a:pathLst>
              <a:path w="2684779" h="2684779">
                <a:moveTo>
                  <a:pt x="0" y="1342349"/>
                </a:moveTo>
                <a:lnTo>
                  <a:pt x="4449" y="1232256"/>
                </a:lnTo>
                <a:lnTo>
                  <a:pt x="17567" y="1124613"/>
                </a:lnTo>
                <a:lnTo>
                  <a:pt x="39007" y="1019767"/>
                </a:lnTo>
                <a:lnTo>
                  <a:pt x="68426" y="918063"/>
                </a:lnTo>
                <a:lnTo>
                  <a:pt x="105476" y="819846"/>
                </a:lnTo>
                <a:lnTo>
                  <a:pt x="149813" y="725462"/>
                </a:lnTo>
                <a:lnTo>
                  <a:pt x="201092" y="635257"/>
                </a:lnTo>
                <a:lnTo>
                  <a:pt x="258966" y="549575"/>
                </a:lnTo>
                <a:lnTo>
                  <a:pt x="323091" y="468763"/>
                </a:lnTo>
                <a:lnTo>
                  <a:pt x="393121" y="393165"/>
                </a:lnTo>
                <a:lnTo>
                  <a:pt x="468710" y="323127"/>
                </a:lnTo>
                <a:lnTo>
                  <a:pt x="549514" y="258995"/>
                </a:lnTo>
                <a:lnTo>
                  <a:pt x="635186" y="201114"/>
                </a:lnTo>
                <a:lnTo>
                  <a:pt x="725381" y="149830"/>
                </a:lnTo>
                <a:lnTo>
                  <a:pt x="819755" y="105488"/>
                </a:lnTo>
                <a:lnTo>
                  <a:pt x="917960" y="68433"/>
                </a:lnTo>
                <a:lnTo>
                  <a:pt x="1019653" y="39012"/>
                </a:lnTo>
                <a:lnTo>
                  <a:pt x="1124488" y="17569"/>
                </a:lnTo>
                <a:lnTo>
                  <a:pt x="1232118" y="4449"/>
                </a:lnTo>
                <a:lnTo>
                  <a:pt x="1342199" y="0"/>
                </a:lnTo>
                <a:lnTo>
                  <a:pt x="1395477" y="1056"/>
                </a:lnTo>
                <a:lnTo>
                  <a:pt x="1448479" y="4211"/>
                </a:lnTo>
                <a:lnTo>
                  <a:pt x="1501150" y="9441"/>
                </a:lnTo>
                <a:lnTo>
                  <a:pt x="1553433" y="16722"/>
                </a:lnTo>
                <a:lnTo>
                  <a:pt x="1605273" y="26031"/>
                </a:lnTo>
                <a:lnTo>
                  <a:pt x="1656611" y="37344"/>
                </a:lnTo>
                <a:lnTo>
                  <a:pt x="1707394" y="50640"/>
                </a:lnTo>
                <a:lnTo>
                  <a:pt x="1757563" y="65893"/>
                </a:lnTo>
                <a:lnTo>
                  <a:pt x="1807063" y="83081"/>
                </a:lnTo>
                <a:lnTo>
                  <a:pt x="1855837" y="102180"/>
                </a:lnTo>
                <a:lnTo>
                  <a:pt x="1903830" y="123167"/>
                </a:lnTo>
                <a:lnTo>
                  <a:pt x="1950984" y="146019"/>
                </a:lnTo>
                <a:lnTo>
                  <a:pt x="1997243" y="170713"/>
                </a:lnTo>
                <a:lnTo>
                  <a:pt x="2042551" y="197224"/>
                </a:lnTo>
                <a:lnTo>
                  <a:pt x="2086853" y="225530"/>
                </a:lnTo>
                <a:lnTo>
                  <a:pt x="2130090" y="255608"/>
                </a:lnTo>
                <a:lnTo>
                  <a:pt x="2172208" y="287433"/>
                </a:lnTo>
                <a:lnTo>
                  <a:pt x="2213149" y="320983"/>
                </a:lnTo>
                <a:lnTo>
                  <a:pt x="2252858" y="356235"/>
                </a:lnTo>
                <a:lnTo>
                  <a:pt x="2291278" y="393165"/>
                </a:lnTo>
                <a:lnTo>
                  <a:pt x="2328204" y="431589"/>
                </a:lnTo>
                <a:lnTo>
                  <a:pt x="2363451" y="471302"/>
                </a:lnTo>
                <a:lnTo>
                  <a:pt x="2396998" y="512248"/>
                </a:lnTo>
                <a:lnTo>
                  <a:pt x="2428820" y="554371"/>
                </a:lnTo>
                <a:lnTo>
                  <a:pt x="2458894" y="597613"/>
                </a:lnTo>
                <a:lnTo>
                  <a:pt x="2487197" y="641919"/>
                </a:lnTo>
                <a:lnTo>
                  <a:pt x="2513705" y="687233"/>
                </a:lnTo>
                <a:lnTo>
                  <a:pt x="2538396" y="733497"/>
                </a:lnTo>
                <a:lnTo>
                  <a:pt x="2561246" y="780657"/>
                </a:lnTo>
                <a:lnTo>
                  <a:pt x="2582230" y="828654"/>
                </a:lnTo>
                <a:lnTo>
                  <a:pt x="2601328" y="877434"/>
                </a:lnTo>
                <a:lnTo>
                  <a:pt x="2618514" y="926940"/>
                </a:lnTo>
                <a:lnTo>
                  <a:pt x="2633765" y="977115"/>
                </a:lnTo>
                <a:lnTo>
                  <a:pt x="2647059" y="1027902"/>
                </a:lnTo>
                <a:lnTo>
                  <a:pt x="2658371" y="1079247"/>
                </a:lnTo>
                <a:lnTo>
                  <a:pt x="2667679" y="1131092"/>
                </a:lnTo>
                <a:lnTo>
                  <a:pt x="2674959" y="1183381"/>
                </a:lnTo>
                <a:lnTo>
                  <a:pt x="2680188" y="1236058"/>
                </a:lnTo>
                <a:lnTo>
                  <a:pt x="2683343" y="1289066"/>
                </a:lnTo>
                <a:lnTo>
                  <a:pt x="2684399" y="1342349"/>
                </a:lnTo>
                <a:lnTo>
                  <a:pt x="2679950" y="1452443"/>
                </a:lnTo>
                <a:lnTo>
                  <a:pt x="2666832" y="1560086"/>
                </a:lnTo>
                <a:lnTo>
                  <a:pt x="2645392" y="1664932"/>
                </a:lnTo>
                <a:lnTo>
                  <a:pt x="2615973" y="1766636"/>
                </a:lnTo>
                <a:lnTo>
                  <a:pt x="2578923" y="1864853"/>
                </a:lnTo>
                <a:lnTo>
                  <a:pt x="2534586" y="1959237"/>
                </a:lnTo>
                <a:lnTo>
                  <a:pt x="2483307" y="2049442"/>
                </a:lnTo>
                <a:lnTo>
                  <a:pt x="2425433" y="2135124"/>
                </a:lnTo>
                <a:lnTo>
                  <a:pt x="2361308" y="2215937"/>
                </a:lnTo>
                <a:lnTo>
                  <a:pt x="2291278" y="2291534"/>
                </a:lnTo>
                <a:lnTo>
                  <a:pt x="2215689" y="2361572"/>
                </a:lnTo>
                <a:lnTo>
                  <a:pt x="2134885" y="2425704"/>
                </a:lnTo>
                <a:lnTo>
                  <a:pt x="2049213" y="2483585"/>
                </a:lnTo>
                <a:lnTo>
                  <a:pt x="1959018" y="2534869"/>
                </a:lnTo>
                <a:lnTo>
                  <a:pt x="1864644" y="2579211"/>
                </a:lnTo>
                <a:lnTo>
                  <a:pt x="1766438" y="2616266"/>
                </a:lnTo>
                <a:lnTo>
                  <a:pt x="1664746" y="2645687"/>
                </a:lnTo>
                <a:lnTo>
                  <a:pt x="1559911" y="2667131"/>
                </a:lnTo>
                <a:lnTo>
                  <a:pt x="1452281" y="2680250"/>
                </a:lnTo>
                <a:lnTo>
                  <a:pt x="1342199" y="2684700"/>
                </a:lnTo>
                <a:lnTo>
                  <a:pt x="1232118" y="2680250"/>
                </a:lnTo>
                <a:lnTo>
                  <a:pt x="1124488" y="2667131"/>
                </a:lnTo>
                <a:lnTo>
                  <a:pt x="1019653" y="2645687"/>
                </a:lnTo>
                <a:lnTo>
                  <a:pt x="917960" y="2616266"/>
                </a:lnTo>
                <a:lnTo>
                  <a:pt x="819755" y="2579211"/>
                </a:lnTo>
                <a:lnTo>
                  <a:pt x="725381" y="2534869"/>
                </a:lnTo>
                <a:lnTo>
                  <a:pt x="635186" y="2483585"/>
                </a:lnTo>
                <a:lnTo>
                  <a:pt x="549514" y="2425704"/>
                </a:lnTo>
                <a:lnTo>
                  <a:pt x="468710" y="2361572"/>
                </a:lnTo>
                <a:lnTo>
                  <a:pt x="393121" y="2291534"/>
                </a:lnTo>
                <a:lnTo>
                  <a:pt x="323091" y="2215937"/>
                </a:lnTo>
                <a:lnTo>
                  <a:pt x="258966" y="2135124"/>
                </a:lnTo>
                <a:lnTo>
                  <a:pt x="201092" y="2049442"/>
                </a:lnTo>
                <a:lnTo>
                  <a:pt x="149813" y="1959237"/>
                </a:lnTo>
                <a:lnTo>
                  <a:pt x="105476" y="1864853"/>
                </a:lnTo>
                <a:lnTo>
                  <a:pt x="68426" y="1766636"/>
                </a:lnTo>
                <a:lnTo>
                  <a:pt x="39007" y="1664932"/>
                </a:lnTo>
                <a:lnTo>
                  <a:pt x="17567" y="1560086"/>
                </a:lnTo>
                <a:lnTo>
                  <a:pt x="4449" y="1452443"/>
                </a:lnTo>
                <a:lnTo>
                  <a:pt x="0" y="1342349"/>
                </a:lnTo>
                <a:close/>
              </a:path>
            </a:pathLst>
          </a:custGeom>
          <a:ln w="9524">
            <a:solidFill>
              <a:srgbClr val="FFAB40"/>
            </a:solidFill>
          </a:ln>
        </p:spPr>
        <p:txBody>
          <a:bodyPr wrap="square" lIns="0" tIns="0" rIns="0" bIns="0" rtlCol="0"/>
          <a:lstStyle/>
          <a:p>
            <a:endParaRPr/>
          </a:p>
        </p:txBody>
      </p:sp>
      <p:sp>
        <p:nvSpPr>
          <p:cNvPr id="9" name="object 6">
            <a:extLst>
              <a:ext uri="{FF2B5EF4-FFF2-40B4-BE49-F238E27FC236}">
                <a16:creationId xmlns:a16="http://schemas.microsoft.com/office/drawing/2014/main" id="{ABB7120E-41E1-4E63-8235-67CE4CA69D4A}"/>
              </a:ext>
            </a:extLst>
          </p:cNvPr>
          <p:cNvSpPr/>
          <p:nvPr/>
        </p:nvSpPr>
        <p:spPr>
          <a:xfrm>
            <a:off x="3561933" y="3614332"/>
            <a:ext cx="363855" cy="526415"/>
          </a:xfrm>
          <a:custGeom>
            <a:avLst/>
            <a:gdLst/>
            <a:ahLst/>
            <a:cxnLst/>
            <a:rect l="l" t="t" r="r" b="b"/>
            <a:pathLst>
              <a:path w="363854" h="526414">
                <a:moveTo>
                  <a:pt x="0" y="0"/>
                </a:moveTo>
                <a:lnTo>
                  <a:pt x="363739" y="0"/>
                </a:lnTo>
                <a:lnTo>
                  <a:pt x="363739" y="526217"/>
                </a:lnTo>
                <a:lnTo>
                  <a:pt x="0" y="526217"/>
                </a:lnTo>
                <a:lnTo>
                  <a:pt x="0" y="0"/>
                </a:lnTo>
                <a:close/>
              </a:path>
            </a:pathLst>
          </a:custGeom>
          <a:solidFill>
            <a:srgbClr val="000000"/>
          </a:solidFill>
        </p:spPr>
        <p:txBody>
          <a:bodyPr wrap="square" lIns="0" tIns="0" rIns="0" bIns="0" rtlCol="0"/>
          <a:lstStyle/>
          <a:p>
            <a:endParaRPr/>
          </a:p>
        </p:txBody>
      </p:sp>
      <p:sp>
        <p:nvSpPr>
          <p:cNvPr id="10" name="object 7">
            <a:extLst>
              <a:ext uri="{FF2B5EF4-FFF2-40B4-BE49-F238E27FC236}">
                <a16:creationId xmlns:a16="http://schemas.microsoft.com/office/drawing/2014/main" id="{C9B366CA-7223-49A4-BD87-D900AFACBE00}"/>
              </a:ext>
            </a:extLst>
          </p:cNvPr>
          <p:cNvSpPr/>
          <p:nvPr/>
        </p:nvSpPr>
        <p:spPr>
          <a:xfrm>
            <a:off x="3561933" y="3614332"/>
            <a:ext cx="363739" cy="526217"/>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35545820-B9CD-4AFA-977F-ABF7E4994FD5}"/>
              </a:ext>
            </a:extLst>
          </p:cNvPr>
          <p:cNvSpPr/>
          <p:nvPr/>
        </p:nvSpPr>
        <p:spPr>
          <a:xfrm>
            <a:off x="4530247" y="3827128"/>
            <a:ext cx="378460" cy="521970"/>
          </a:xfrm>
          <a:custGeom>
            <a:avLst/>
            <a:gdLst/>
            <a:ahLst/>
            <a:cxnLst/>
            <a:rect l="l" t="t" r="r" b="b"/>
            <a:pathLst>
              <a:path w="378459" h="521969">
                <a:moveTo>
                  <a:pt x="0" y="0"/>
                </a:moveTo>
                <a:lnTo>
                  <a:pt x="378289" y="0"/>
                </a:lnTo>
                <a:lnTo>
                  <a:pt x="378289" y="521367"/>
                </a:lnTo>
                <a:lnTo>
                  <a:pt x="0" y="521367"/>
                </a:lnTo>
                <a:lnTo>
                  <a:pt x="0" y="0"/>
                </a:lnTo>
                <a:close/>
              </a:path>
            </a:pathLst>
          </a:custGeom>
          <a:solidFill>
            <a:srgbClr val="000000"/>
          </a:solidFill>
        </p:spPr>
        <p:txBody>
          <a:bodyPr wrap="square" lIns="0" tIns="0" rIns="0" bIns="0" rtlCol="0"/>
          <a:lstStyle/>
          <a:p>
            <a:endParaRPr/>
          </a:p>
        </p:txBody>
      </p:sp>
      <p:sp>
        <p:nvSpPr>
          <p:cNvPr id="12" name="object 9">
            <a:extLst>
              <a:ext uri="{FF2B5EF4-FFF2-40B4-BE49-F238E27FC236}">
                <a16:creationId xmlns:a16="http://schemas.microsoft.com/office/drawing/2014/main" id="{DA6FF5FD-3231-47C4-83D2-B0528E88D9A8}"/>
              </a:ext>
            </a:extLst>
          </p:cNvPr>
          <p:cNvSpPr/>
          <p:nvPr/>
        </p:nvSpPr>
        <p:spPr>
          <a:xfrm>
            <a:off x="4530247" y="3827128"/>
            <a:ext cx="378289" cy="521367"/>
          </a:xfrm>
          <a:prstGeom prst="rect">
            <a:avLst/>
          </a:prstGeom>
          <a:blipFill>
            <a:blip r:embed="rId4" cstate="print"/>
            <a:stretch>
              <a:fillRect/>
            </a:stretch>
          </a:blipFill>
        </p:spPr>
        <p:txBody>
          <a:bodyPr wrap="square" lIns="0" tIns="0" rIns="0" bIns="0" rtlCol="0"/>
          <a:lstStyle/>
          <a:p>
            <a:endParaRPr/>
          </a:p>
        </p:txBody>
      </p:sp>
      <p:sp>
        <p:nvSpPr>
          <p:cNvPr id="13" name="object 10">
            <a:extLst>
              <a:ext uri="{FF2B5EF4-FFF2-40B4-BE49-F238E27FC236}">
                <a16:creationId xmlns:a16="http://schemas.microsoft.com/office/drawing/2014/main" id="{C4B22487-E773-4BE9-9627-366D019C2976}"/>
              </a:ext>
            </a:extLst>
          </p:cNvPr>
          <p:cNvSpPr/>
          <p:nvPr/>
        </p:nvSpPr>
        <p:spPr>
          <a:xfrm>
            <a:off x="4388913" y="2608012"/>
            <a:ext cx="361950" cy="608965"/>
          </a:xfrm>
          <a:custGeom>
            <a:avLst/>
            <a:gdLst/>
            <a:ahLst/>
            <a:cxnLst/>
            <a:rect l="l" t="t" r="r" b="b"/>
            <a:pathLst>
              <a:path w="361950" h="608964">
                <a:moveTo>
                  <a:pt x="0" y="0"/>
                </a:moveTo>
                <a:lnTo>
                  <a:pt x="361328" y="0"/>
                </a:lnTo>
                <a:lnTo>
                  <a:pt x="361328" y="608704"/>
                </a:lnTo>
                <a:lnTo>
                  <a:pt x="0" y="608704"/>
                </a:lnTo>
                <a:lnTo>
                  <a:pt x="0" y="0"/>
                </a:lnTo>
                <a:close/>
              </a:path>
            </a:pathLst>
          </a:custGeom>
          <a:solidFill>
            <a:srgbClr val="000000"/>
          </a:solidFill>
        </p:spPr>
        <p:txBody>
          <a:bodyPr wrap="square" lIns="0" tIns="0" rIns="0" bIns="0" rtlCol="0"/>
          <a:lstStyle/>
          <a:p>
            <a:endParaRPr/>
          </a:p>
        </p:txBody>
      </p:sp>
      <p:sp>
        <p:nvSpPr>
          <p:cNvPr id="14" name="object 11">
            <a:extLst>
              <a:ext uri="{FF2B5EF4-FFF2-40B4-BE49-F238E27FC236}">
                <a16:creationId xmlns:a16="http://schemas.microsoft.com/office/drawing/2014/main" id="{4CE55A02-089F-4C8B-9890-00EAC951FF33}"/>
              </a:ext>
            </a:extLst>
          </p:cNvPr>
          <p:cNvSpPr/>
          <p:nvPr/>
        </p:nvSpPr>
        <p:spPr>
          <a:xfrm>
            <a:off x="4388913" y="2608012"/>
            <a:ext cx="361328" cy="608704"/>
          </a:xfrm>
          <a:prstGeom prst="rect">
            <a:avLst/>
          </a:prstGeom>
          <a:blipFill>
            <a:blip r:embed="rId5" cstate="print"/>
            <a:stretch>
              <a:fillRect/>
            </a:stretch>
          </a:blipFill>
        </p:spPr>
        <p:txBody>
          <a:bodyPr wrap="square" lIns="0" tIns="0" rIns="0" bIns="0" rtlCol="0"/>
          <a:lstStyle/>
          <a:p>
            <a:endParaRPr/>
          </a:p>
        </p:txBody>
      </p:sp>
      <p:sp>
        <p:nvSpPr>
          <p:cNvPr id="15" name="object 12">
            <a:extLst>
              <a:ext uri="{FF2B5EF4-FFF2-40B4-BE49-F238E27FC236}">
                <a16:creationId xmlns:a16="http://schemas.microsoft.com/office/drawing/2014/main" id="{85196380-05EA-4BD8-94C1-0EFA83AD8E91}"/>
              </a:ext>
            </a:extLst>
          </p:cNvPr>
          <p:cNvSpPr/>
          <p:nvPr/>
        </p:nvSpPr>
        <p:spPr>
          <a:xfrm>
            <a:off x="3627540" y="4191992"/>
            <a:ext cx="386080" cy="528955"/>
          </a:xfrm>
          <a:custGeom>
            <a:avLst/>
            <a:gdLst/>
            <a:ahLst/>
            <a:cxnLst/>
            <a:rect l="l" t="t" r="r" b="b"/>
            <a:pathLst>
              <a:path w="386079" h="528954">
                <a:moveTo>
                  <a:pt x="0" y="0"/>
                </a:moveTo>
                <a:lnTo>
                  <a:pt x="385564" y="0"/>
                </a:lnTo>
                <a:lnTo>
                  <a:pt x="385564" y="528642"/>
                </a:lnTo>
                <a:lnTo>
                  <a:pt x="0" y="528642"/>
                </a:lnTo>
                <a:lnTo>
                  <a:pt x="0" y="0"/>
                </a:lnTo>
                <a:close/>
              </a:path>
            </a:pathLst>
          </a:custGeom>
          <a:solidFill>
            <a:srgbClr val="000000"/>
          </a:solidFill>
        </p:spPr>
        <p:txBody>
          <a:bodyPr wrap="square" lIns="0" tIns="0" rIns="0" bIns="0" rtlCol="0"/>
          <a:lstStyle/>
          <a:p>
            <a:endParaRPr/>
          </a:p>
        </p:txBody>
      </p:sp>
      <p:sp>
        <p:nvSpPr>
          <p:cNvPr id="16" name="object 13">
            <a:extLst>
              <a:ext uri="{FF2B5EF4-FFF2-40B4-BE49-F238E27FC236}">
                <a16:creationId xmlns:a16="http://schemas.microsoft.com/office/drawing/2014/main" id="{EE11F876-F3F5-47E0-87DB-4789A402D177}"/>
              </a:ext>
            </a:extLst>
          </p:cNvPr>
          <p:cNvSpPr/>
          <p:nvPr/>
        </p:nvSpPr>
        <p:spPr>
          <a:xfrm>
            <a:off x="3627541" y="4191992"/>
            <a:ext cx="385564" cy="528642"/>
          </a:xfrm>
          <a:prstGeom prst="rect">
            <a:avLst/>
          </a:prstGeom>
          <a:blipFill>
            <a:blip r:embed="rId6" cstate="print"/>
            <a:stretch>
              <a:fillRect/>
            </a:stretch>
          </a:blipFill>
        </p:spPr>
        <p:txBody>
          <a:bodyPr wrap="square" lIns="0" tIns="0" rIns="0" bIns="0" rtlCol="0"/>
          <a:lstStyle/>
          <a:p>
            <a:endParaRPr/>
          </a:p>
        </p:txBody>
      </p:sp>
      <p:sp>
        <p:nvSpPr>
          <p:cNvPr id="17" name="object 14">
            <a:extLst>
              <a:ext uri="{FF2B5EF4-FFF2-40B4-BE49-F238E27FC236}">
                <a16:creationId xmlns:a16="http://schemas.microsoft.com/office/drawing/2014/main" id="{C960FA11-D5E8-4B4B-B3ED-1A3971755B22}"/>
              </a:ext>
            </a:extLst>
          </p:cNvPr>
          <p:cNvSpPr/>
          <p:nvPr/>
        </p:nvSpPr>
        <p:spPr>
          <a:xfrm>
            <a:off x="4529734" y="3225684"/>
            <a:ext cx="361315" cy="531495"/>
          </a:xfrm>
          <a:custGeom>
            <a:avLst/>
            <a:gdLst/>
            <a:ahLst/>
            <a:cxnLst/>
            <a:rect l="l" t="t" r="r" b="b"/>
            <a:pathLst>
              <a:path w="361315" h="531494">
                <a:moveTo>
                  <a:pt x="0" y="0"/>
                </a:moveTo>
                <a:lnTo>
                  <a:pt x="361314" y="0"/>
                </a:lnTo>
                <a:lnTo>
                  <a:pt x="361314" y="531067"/>
                </a:lnTo>
                <a:lnTo>
                  <a:pt x="0" y="531067"/>
                </a:lnTo>
                <a:lnTo>
                  <a:pt x="0" y="0"/>
                </a:lnTo>
                <a:close/>
              </a:path>
            </a:pathLst>
          </a:custGeom>
          <a:solidFill>
            <a:srgbClr val="000000"/>
          </a:solidFill>
        </p:spPr>
        <p:txBody>
          <a:bodyPr wrap="square" lIns="0" tIns="0" rIns="0" bIns="0" rtlCol="0"/>
          <a:lstStyle/>
          <a:p>
            <a:endParaRPr/>
          </a:p>
        </p:txBody>
      </p:sp>
      <p:sp>
        <p:nvSpPr>
          <p:cNvPr id="18" name="object 15">
            <a:extLst>
              <a:ext uri="{FF2B5EF4-FFF2-40B4-BE49-F238E27FC236}">
                <a16:creationId xmlns:a16="http://schemas.microsoft.com/office/drawing/2014/main" id="{176F7E53-ABCD-4B82-9311-FB652E7F64AD}"/>
              </a:ext>
            </a:extLst>
          </p:cNvPr>
          <p:cNvSpPr/>
          <p:nvPr/>
        </p:nvSpPr>
        <p:spPr>
          <a:xfrm>
            <a:off x="4529735" y="3225684"/>
            <a:ext cx="361314" cy="531067"/>
          </a:xfrm>
          <a:prstGeom prst="rect">
            <a:avLst/>
          </a:prstGeom>
          <a:blipFill>
            <a:blip r:embed="rId7" cstate="print"/>
            <a:stretch>
              <a:fillRect/>
            </a:stretch>
          </a:blipFill>
        </p:spPr>
        <p:txBody>
          <a:bodyPr wrap="square" lIns="0" tIns="0" rIns="0" bIns="0" rtlCol="0"/>
          <a:lstStyle/>
          <a:p>
            <a:endParaRPr/>
          </a:p>
        </p:txBody>
      </p:sp>
      <p:sp>
        <p:nvSpPr>
          <p:cNvPr id="19" name="object 16">
            <a:extLst>
              <a:ext uri="{FF2B5EF4-FFF2-40B4-BE49-F238E27FC236}">
                <a16:creationId xmlns:a16="http://schemas.microsoft.com/office/drawing/2014/main" id="{3A070F4A-97B3-4DC0-A93B-1C248BBB9D85}"/>
              </a:ext>
            </a:extLst>
          </p:cNvPr>
          <p:cNvSpPr/>
          <p:nvPr/>
        </p:nvSpPr>
        <p:spPr>
          <a:xfrm>
            <a:off x="2780086" y="3565610"/>
            <a:ext cx="363855" cy="521970"/>
          </a:xfrm>
          <a:custGeom>
            <a:avLst/>
            <a:gdLst/>
            <a:ahLst/>
            <a:cxnLst/>
            <a:rect l="l" t="t" r="r" b="b"/>
            <a:pathLst>
              <a:path w="363854" h="521969">
                <a:moveTo>
                  <a:pt x="0" y="0"/>
                </a:moveTo>
                <a:lnTo>
                  <a:pt x="363739" y="0"/>
                </a:lnTo>
                <a:lnTo>
                  <a:pt x="363739" y="521367"/>
                </a:lnTo>
                <a:lnTo>
                  <a:pt x="0" y="521367"/>
                </a:lnTo>
                <a:lnTo>
                  <a:pt x="0" y="0"/>
                </a:lnTo>
                <a:close/>
              </a:path>
            </a:pathLst>
          </a:custGeom>
          <a:solidFill>
            <a:srgbClr val="000000"/>
          </a:solidFill>
        </p:spPr>
        <p:txBody>
          <a:bodyPr wrap="square" lIns="0" tIns="0" rIns="0" bIns="0" rtlCol="0"/>
          <a:lstStyle/>
          <a:p>
            <a:endParaRPr/>
          </a:p>
        </p:txBody>
      </p:sp>
      <p:sp>
        <p:nvSpPr>
          <p:cNvPr id="20" name="object 17">
            <a:extLst>
              <a:ext uri="{FF2B5EF4-FFF2-40B4-BE49-F238E27FC236}">
                <a16:creationId xmlns:a16="http://schemas.microsoft.com/office/drawing/2014/main" id="{FC6EE955-C4D3-4896-B1B4-86784CCA8780}"/>
              </a:ext>
            </a:extLst>
          </p:cNvPr>
          <p:cNvSpPr/>
          <p:nvPr/>
        </p:nvSpPr>
        <p:spPr>
          <a:xfrm>
            <a:off x="2780086" y="3565610"/>
            <a:ext cx="363739" cy="521367"/>
          </a:xfrm>
          <a:prstGeom prst="rect">
            <a:avLst/>
          </a:prstGeom>
          <a:blipFill>
            <a:blip r:embed="rId8" cstate="print"/>
            <a:stretch>
              <a:fillRect/>
            </a:stretch>
          </a:blipFill>
        </p:spPr>
        <p:txBody>
          <a:bodyPr wrap="square" lIns="0" tIns="0" rIns="0" bIns="0" rtlCol="0"/>
          <a:lstStyle/>
          <a:p>
            <a:endParaRPr/>
          </a:p>
        </p:txBody>
      </p:sp>
      <p:sp>
        <p:nvSpPr>
          <p:cNvPr id="21" name="object 18">
            <a:extLst>
              <a:ext uri="{FF2B5EF4-FFF2-40B4-BE49-F238E27FC236}">
                <a16:creationId xmlns:a16="http://schemas.microsoft.com/office/drawing/2014/main" id="{A47FEAE1-9FAE-4E18-9D7C-88D0FC65138C}"/>
              </a:ext>
            </a:extLst>
          </p:cNvPr>
          <p:cNvSpPr/>
          <p:nvPr/>
        </p:nvSpPr>
        <p:spPr>
          <a:xfrm>
            <a:off x="3145879" y="3888060"/>
            <a:ext cx="419734" cy="546100"/>
          </a:xfrm>
          <a:custGeom>
            <a:avLst/>
            <a:gdLst/>
            <a:ahLst/>
            <a:cxnLst/>
            <a:rect l="l" t="t" r="r" b="b"/>
            <a:pathLst>
              <a:path w="419735" h="546100">
                <a:moveTo>
                  <a:pt x="0" y="0"/>
                </a:moveTo>
                <a:lnTo>
                  <a:pt x="419513" y="0"/>
                </a:lnTo>
                <a:lnTo>
                  <a:pt x="419513" y="545617"/>
                </a:lnTo>
                <a:lnTo>
                  <a:pt x="0" y="545617"/>
                </a:lnTo>
                <a:lnTo>
                  <a:pt x="0" y="0"/>
                </a:lnTo>
                <a:close/>
              </a:path>
            </a:pathLst>
          </a:custGeom>
          <a:solidFill>
            <a:srgbClr val="000000"/>
          </a:solidFill>
        </p:spPr>
        <p:txBody>
          <a:bodyPr wrap="square" lIns="0" tIns="0" rIns="0" bIns="0" rtlCol="0"/>
          <a:lstStyle/>
          <a:p>
            <a:endParaRPr/>
          </a:p>
        </p:txBody>
      </p:sp>
      <p:sp>
        <p:nvSpPr>
          <p:cNvPr id="22" name="object 19">
            <a:extLst>
              <a:ext uri="{FF2B5EF4-FFF2-40B4-BE49-F238E27FC236}">
                <a16:creationId xmlns:a16="http://schemas.microsoft.com/office/drawing/2014/main" id="{90318456-658F-4226-9366-84A6AE8AFFB6}"/>
              </a:ext>
            </a:extLst>
          </p:cNvPr>
          <p:cNvSpPr/>
          <p:nvPr/>
        </p:nvSpPr>
        <p:spPr>
          <a:xfrm>
            <a:off x="3145879" y="3888061"/>
            <a:ext cx="419513" cy="545617"/>
          </a:xfrm>
          <a:prstGeom prst="rect">
            <a:avLst/>
          </a:prstGeom>
          <a:blipFill>
            <a:blip r:embed="rId9" cstate="print"/>
            <a:stretch>
              <a:fillRect/>
            </a:stretch>
          </a:blipFill>
        </p:spPr>
        <p:txBody>
          <a:bodyPr wrap="square" lIns="0" tIns="0" rIns="0" bIns="0" rtlCol="0"/>
          <a:lstStyle/>
          <a:p>
            <a:endParaRPr/>
          </a:p>
        </p:txBody>
      </p:sp>
      <p:sp>
        <p:nvSpPr>
          <p:cNvPr id="23" name="object 20">
            <a:extLst>
              <a:ext uri="{FF2B5EF4-FFF2-40B4-BE49-F238E27FC236}">
                <a16:creationId xmlns:a16="http://schemas.microsoft.com/office/drawing/2014/main" id="{0E48C2F6-CBD3-436E-8CB2-D057A7DCC5A1}"/>
              </a:ext>
            </a:extLst>
          </p:cNvPr>
          <p:cNvSpPr/>
          <p:nvPr/>
        </p:nvSpPr>
        <p:spPr>
          <a:xfrm>
            <a:off x="4055073" y="3281398"/>
            <a:ext cx="363855" cy="555625"/>
          </a:xfrm>
          <a:custGeom>
            <a:avLst/>
            <a:gdLst/>
            <a:ahLst/>
            <a:cxnLst/>
            <a:rect l="l" t="t" r="r" b="b"/>
            <a:pathLst>
              <a:path w="363854" h="555625">
                <a:moveTo>
                  <a:pt x="0" y="0"/>
                </a:moveTo>
                <a:lnTo>
                  <a:pt x="363740" y="0"/>
                </a:lnTo>
                <a:lnTo>
                  <a:pt x="363740" y="555317"/>
                </a:lnTo>
                <a:lnTo>
                  <a:pt x="0" y="555317"/>
                </a:lnTo>
                <a:lnTo>
                  <a:pt x="0" y="0"/>
                </a:lnTo>
                <a:close/>
              </a:path>
            </a:pathLst>
          </a:custGeom>
          <a:solidFill>
            <a:srgbClr val="000000"/>
          </a:solidFill>
        </p:spPr>
        <p:txBody>
          <a:bodyPr wrap="square" lIns="0" tIns="0" rIns="0" bIns="0" rtlCol="0"/>
          <a:lstStyle/>
          <a:p>
            <a:endParaRPr/>
          </a:p>
        </p:txBody>
      </p:sp>
      <p:sp>
        <p:nvSpPr>
          <p:cNvPr id="24" name="object 21">
            <a:extLst>
              <a:ext uri="{FF2B5EF4-FFF2-40B4-BE49-F238E27FC236}">
                <a16:creationId xmlns:a16="http://schemas.microsoft.com/office/drawing/2014/main" id="{5CF8C60E-725A-4EB7-B6F7-BD70255E9905}"/>
              </a:ext>
            </a:extLst>
          </p:cNvPr>
          <p:cNvSpPr/>
          <p:nvPr/>
        </p:nvSpPr>
        <p:spPr>
          <a:xfrm>
            <a:off x="4055073" y="3281398"/>
            <a:ext cx="363739" cy="555317"/>
          </a:xfrm>
          <a:prstGeom prst="rect">
            <a:avLst/>
          </a:prstGeom>
          <a:blipFill>
            <a:blip r:embed="rId10" cstate="print"/>
            <a:stretch>
              <a:fillRect/>
            </a:stretch>
          </a:blipFill>
        </p:spPr>
        <p:txBody>
          <a:bodyPr wrap="square" lIns="0" tIns="0" rIns="0" bIns="0" rtlCol="0"/>
          <a:lstStyle/>
          <a:p>
            <a:endParaRPr/>
          </a:p>
        </p:txBody>
      </p:sp>
      <p:sp>
        <p:nvSpPr>
          <p:cNvPr id="25" name="object 22">
            <a:extLst>
              <a:ext uri="{FF2B5EF4-FFF2-40B4-BE49-F238E27FC236}">
                <a16:creationId xmlns:a16="http://schemas.microsoft.com/office/drawing/2014/main" id="{6B6FCCC2-8FFD-42ED-8F47-4D280036045D}"/>
              </a:ext>
            </a:extLst>
          </p:cNvPr>
          <p:cNvSpPr/>
          <p:nvPr/>
        </p:nvSpPr>
        <p:spPr>
          <a:xfrm>
            <a:off x="4050919" y="3941853"/>
            <a:ext cx="375920" cy="548640"/>
          </a:xfrm>
          <a:custGeom>
            <a:avLst/>
            <a:gdLst/>
            <a:ahLst/>
            <a:cxnLst/>
            <a:rect l="l" t="t" r="r" b="b"/>
            <a:pathLst>
              <a:path w="375920" h="548639">
                <a:moveTo>
                  <a:pt x="0" y="0"/>
                </a:moveTo>
                <a:lnTo>
                  <a:pt x="375864" y="0"/>
                </a:lnTo>
                <a:lnTo>
                  <a:pt x="375864" y="548042"/>
                </a:lnTo>
                <a:lnTo>
                  <a:pt x="0" y="548042"/>
                </a:lnTo>
                <a:lnTo>
                  <a:pt x="0" y="0"/>
                </a:lnTo>
                <a:close/>
              </a:path>
            </a:pathLst>
          </a:custGeom>
          <a:solidFill>
            <a:srgbClr val="000000"/>
          </a:solidFill>
        </p:spPr>
        <p:txBody>
          <a:bodyPr wrap="square" lIns="0" tIns="0" rIns="0" bIns="0" rtlCol="0"/>
          <a:lstStyle/>
          <a:p>
            <a:endParaRPr/>
          </a:p>
        </p:txBody>
      </p:sp>
      <p:sp>
        <p:nvSpPr>
          <p:cNvPr id="26" name="object 23">
            <a:extLst>
              <a:ext uri="{FF2B5EF4-FFF2-40B4-BE49-F238E27FC236}">
                <a16:creationId xmlns:a16="http://schemas.microsoft.com/office/drawing/2014/main" id="{0ECD4B44-7EB4-42AC-8B33-7240C80D722D}"/>
              </a:ext>
            </a:extLst>
          </p:cNvPr>
          <p:cNvSpPr/>
          <p:nvPr/>
        </p:nvSpPr>
        <p:spPr>
          <a:xfrm>
            <a:off x="4050919" y="3941853"/>
            <a:ext cx="375864" cy="548042"/>
          </a:xfrm>
          <a:prstGeom prst="rect">
            <a:avLst/>
          </a:prstGeom>
          <a:blipFill>
            <a:blip r:embed="rId11" cstate="print"/>
            <a:stretch>
              <a:fillRect/>
            </a:stretch>
          </a:blipFill>
        </p:spPr>
        <p:txBody>
          <a:bodyPr wrap="square" lIns="0" tIns="0" rIns="0" bIns="0" rtlCol="0"/>
          <a:lstStyle/>
          <a:p>
            <a:endParaRPr/>
          </a:p>
        </p:txBody>
      </p:sp>
      <p:sp>
        <p:nvSpPr>
          <p:cNvPr id="27" name="object 24">
            <a:extLst>
              <a:ext uri="{FF2B5EF4-FFF2-40B4-BE49-F238E27FC236}">
                <a16:creationId xmlns:a16="http://schemas.microsoft.com/office/drawing/2014/main" id="{AC3FD5BC-E634-4452-BAC9-EA1EDE796B9A}"/>
              </a:ext>
            </a:extLst>
          </p:cNvPr>
          <p:cNvSpPr/>
          <p:nvPr/>
        </p:nvSpPr>
        <p:spPr>
          <a:xfrm>
            <a:off x="3194834" y="3237875"/>
            <a:ext cx="366395" cy="534035"/>
          </a:xfrm>
          <a:custGeom>
            <a:avLst/>
            <a:gdLst/>
            <a:ahLst/>
            <a:cxnLst/>
            <a:rect l="l" t="t" r="r" b="b"/>
            <a:pathLst>
              <a:path w="366395" h="534035">
                <a:moveTo>
                  <a:pt x="0" y="0"/>
                </a:moveTo>
                <a:lnTo>
                  <a:pt x="366164" y="0"/>
                </a:lnTo>
                <a:lnTo>
                  <a:pt x="366164" y="533492"/>
                </a:lnTo>
                <a:lnTo>
                  <a:pt x="0" y="533492"/>
                </a:lnTo>
                <a:lnTo>
                  <a:pt x="0" y="0"/>
                </a:lnTo>
                <a:close/>
              </a:path>
            </a:pathLst>
          </a:custGeom>
          <a:solidFill>
            <a:srgbClr val="000000"/>
          </a:solidFill>
        </p:spPr>
        <p:txBody>
          <a:bodyPr wrap="square" lIns="0" tIns="0" rIns="0" bIns="0" rtlCol="0"/>
          <a:lstStyle/>
          <a:p>
            <a:endParaRPr/>
          </a:p>
        </p:txBody>
      </p:sp>
      <p:sp>
        <p:nvSpPr>
          <p:cNvPr id="28" name="object 25">
            <a:extLst>
              <a:ext uri="{FF2B5EF4-FFF2-40B4-BE49-F238E27FC236}">
                <a16:creationId xmlns:a16="http://schemas.microsoft.com/office/drawing/2014/main" id="{794AA2DE-2ECC-4E8E-A894-70B00B082BE7}"/>
              </a:ext>
            </a:extLst>
          </p:cNvPr>
          <p:cNvSpPr/>
          <p:nvPr/>
        </p:nvSpPr>
        <p:spPr>
          <a:xfrm>
            <a:off x="3194835" y="3237875"/>
            <a:ext cx="366164" cy="533492"/>
          </a:xfrm>
          <a:prstGeom prst="rect">
            <a:avLst/>
          </a:prstGeom>
          <a:blipFill>
            <a:blip r:embed="rId12" cstate="print"/>
            <a:stretch>
              <a:fillRect/>
            </a:stretch>
          </a:blipFill>
        </p:spPr>
        <p:txBody>
          <a:bodyPr wrap="square" lIns="0" tIns="0" rIns="0" bIns="0" rtlCol="0"/>
          <a:lstStyle/>
          <a:p>
            <a:endParaRPr/>
          </a:p>
        </p:txBody>
      </p:sp>
      <p:sp>
        <p:nvSpPr>
          <p:cNvPr id="29" name="object 26">
            <a:extLst>
              <a:ext uri="{FF2B5EF4-FFF2-40B4-BE49-F238E27FC236}">
                <a16:creationId xmlns:a16="http://schemas.microsoft.com/office/drawing/2014/main" id="{C33570E4-2BC2-46D1-A083-2DA473128A6B}"/>
              </a:ext>
            </a:extLst>
          </p:cNvPr>
          <p:cNvSpPr/>
          <p:nvPr/>
        </p:nvSpPr>
        <p:spPr>
          <a:xfrm>
            <a:off x="2808840" y="2921788"/>
            <a:ext cx="366395" cy="495300"/>
          </a:xfrm>
          <a:custGeom>
            <a:avLst/>
            <a:gdLst/>
            <a:ahLst/>
            <a:cxnLst/>
            <a:rect l="l" t="t" r="r" b="b"/>
            <a:pathLst>
              <a:path w="366395" h="495300">
                <a:moveTo>
                  <a:pt x="0" y="0"/>
                </a:moveTo>
                <a:lnTo>
                  <a:pt x="366164" y="0"/>
                </a:lnTo>
                <a:lnTo>
                  <a:pt x="366164" y="494693"/>
                </a:lnTo>
                <a:lnTo>
                  <a:pt x="0" y="494693"/>
                </a:lnTo>
                <a:lnTo>
                  <a:pt x="0" y="0"/>
                </a:lnTo>
                <a:close/>
              </a:path>
            </a:pathLst>
          </a:custGeom>
          <a:solidFill>
            <a:srgbClr val="000000"/>
          </a:solidFill>
        </p:spPr>
        <p:txBody>
          <a:bodyPr wrap="square" lIns="0" tIns="0" rIns="0" bIns="0" rtlCol="0"/>
          <a:lstStyle/>
          <a:p>
            <a:endParaRPr/>
          </a:p>
        </p:txBody>
      </p:sp>
      <p:sp>
        <p:nvSpPr>
          <p:cNvPr id="30" name="object 27">
            <a:extLst>
              <a:ext uri="{FF2B5EF4-FFF2-40B4-BE49-F238E27FC236}">
                <a16:creationId xmlns:a16="http://schemas.microsoft.com/office/drawing/2014/main" id="{E044294A-0D8C-4EB1-939F-214C948BB322}"/>
              </a:ext>
            </a:extLst>
          </p:cNvPr>
          <p:cNvSpPr/>
          <p:nvPr/>
        </p:nvSpPr>
        <p:spPr>
          <a:xfrm>
            <a:off x="2808841" y="2921788"/>
            <a:ext cx="366164" cy="494693"/>
          </a:xfrm>
          <a:prstGeom prst="rect">
            <a:avLst/>
          </a:prstGeom>
          <a:blipFill>
            <a:blip r:embed="rId13" cstate="print"/>
            <a:stretch>
              <a:fillRect/>
            </a:stretch>
          </a:blipFill>
        </p:spPr>
        <p:txBody>
          <a:bodyPr wrap="square" lIns="0" tIns="0" rIns="0" bIns="0" rtlCol="0"/>
          <a:lstStyle/>
          <a:p>
            <a:endParaRPr/>
          </a:p>
        </p:txBody>
      </p:sp>
      <p:sp>
        <p:nvSpPr>
          <p:cNvPr id="31" name="object 28">
            <a:extLst>
              <a:ext uri="{FF2B5EF4-FFF2-40B4-BE49-F238E27FC236}">
                <a16:creationId xmlns:a16="http://schemas.microsoft.com/office/drawing/2014/main" id="{3364893F-4BA6-4764-BBEA-5B71A0773F5D}"/>
              </a:ext>
            </a:extLst>
          </p:cNvPr>
          <p:cNvSpPr/>
          <p:nvPr/>
        </p:nvSpPr>
        <p:spPr>
          <a:xfrm>
            <a:off x="3653375" y="2387831"/>
            <a:ext cx="366395" cy="534035"/>
          </a:xfrm>
          <a:custGeom>
            <a:avLst/>
            <a:gdLst/>
            <a:ahLst/>
            <a:cxnLst/>
            <a:rect l="l" t="t" r="r" b="b"/>
            <a:pathLst>
              <a:path w="366395" h="534035">
                <a:moveTo>
                  <a:pt x="0" y="0"/>
                </a:moveTo>
                <a:lnTo>
                  <a:pt x="366164" y="0"/>
                </a:lnTo>
                <a:lnTo>
                  <a:pt x="366164" y="533492"/>
                </a:lnTo>
                <a:lnTo>
                  <a:pt x="0" y="533492"/>
                </a:lnTo>
                <a:lnTo>
                  <a:pt x="0" y="0"/>
                </a:lnTo>
                <a:close/>
              </a:path>
            </a:pathLst>
          </a:custGeom>
          <a:solidFill>
            <a:srgbClr val="000000"/>
          </a:solidFill>
        </p:spPr>
        <p:txBody>
          <a:bodyPr wrap="square" lIns="0" tIns="0" rIns="0" bIns="0" rtlCol="0"/>
          <a:lstStyle/>
          <a:p>
            <a:endParaRPr/>
          </a:p>
        </p:txBody>
      </p:sp>
      <p:sp>
        <p:nvSpPr>
          <p:cNvPr id="32" name="object 29">
            <a:extLst>
              <a:ext uri="{FF2B5EF4-FFF2-40B4-BE49-F238E27FC236}">
                <a16:creationId xmlns:a16="http://schemas.microsoft.com/office/drawing/2014/main" id="{48684EAD-0FD1-4297-B3C9-7CFD189138D2}"/>
              </a:ext>
            </a:extLst>
          </p:cNvPr>
          <p:cNvSpPr/>
          <p:nvPr/>
        </p:nvSpPr>
        <p:spPr>
          <a:xfrm>
            <a:off x="3653376" y="2387831"/>
            <a:ext cx="366164" cy="533492"/>
          </a:xfrm>
          <a:prstGeom prst="rect">
            <a:avLst/>
          </a:prstGeom>
          <a:blipFill>
            <a:blip r:embed="rId14" cstate="print"/>
            <a:stretch>
              <a:fillRect/>
            </a:stretch>
          </a:blipFill>
        </p:spPr>
        <p:txBody>
          <a:bodyPr wrap="square" lIns="0" tIns="0" rIns="0" bIns="0" rtlCol="0"/>
          <a:lstStyle/>
          <a:p>
            <a:endParaRPr/>
          </a:p>
        </p:txBody>
      </p:sp>
      <p:sp>
        <p:nvSpPr>
          <p:cNvPr id="33" name="object 30">
            <a:extLst>
              <a:ext uri="{FF2B5EF4-FFF2-40B4-BE49-F238E27FC236}">
                <a16:creationId xmlns:a16="http://schemas.microsoft.com/office/drawing/2014/main" id="{10DB80D8-26DB-457B-91AE-847F6336396D}"/>
              </a:ext>
            </a:extLst>
          </p:cNvPr>
          <p:cNvSpPr/>
          <p:nvPr/>
        </p:nvSpPr>
        <p:spPr>
          <a:xfrm>
            <a:off x="4021134" y="2526520"/>
            <a:ext cx="366395" cy="608965"/>
          </a:xfrm>
          <a:custGeom>
            <a:avLst/>
            <a:gdLst/>
            <a:ahLst/>
            <a:cxnLst/>
            <a:rect l="l" t="t" r="r" b="b"/>
            <a:pathLst>
              <a:path w="366395" h="608964">
                <a:moveTo>
                  <a:pt x="0" y="0"/>
                </a:moveTo>
                <a:lnTo>
                  <a:pt x="366164" y="0"/>
                </a:lnTo>
                <a:lnTo>
                  <a:pt x="366164" y="608666"/>
                </a:lnTo>
                <a:lnTo>
                  <a:pt x="0" y="608666"/>
                </a:lnTo>
                <a:lnTo>
                  <a:pt x="0" y="0"/>
                </a:lnTo>
                <a:close/>
              </a:path>
            </a:pathLst>
          </a:custGeom>
          <a:solidFill>
            <a:srgbClr val="000000"/>
          </a:solidFill>
        </p:spPr>
        <p:txBody>
          <a:bodyPr wrap="square" lIns="0" tIns="0" rIns="0" bIns="0" rtlCol="0"/>
          <a:lstStyle/>
          <a:p>
            <a:endParaRPr/>
          </a:p>
        </p:txBody>
      </p:sp>
      <p:sp>
        <p:nvSpPr>
          <p:cNvPr id="34" name="object 31">
            <a:extLst>
              <a:ext uri="{FF2B5EF4-FFF2-40B4-BE49-F238E27FC236}">
                <a16:creationId xmlns:a16="http://schemas.microsoft.com/office/drawing/2014/main" id="{08BEDD1E-A409-4F2C-B76F-166207B807B4}"/>
              </a:ext>
            </a:extLst>
          </p:cNvPr>
          <p:cNvSpPr/>
          <p:nvPr/>
        </p:nvSpPr>
        <p:spPr>
          <a:xfrm>
            <a:off x="4021134" y="2526520"/>
            <a:ext cx="366164" cy="608666"/>
          </a:xfrm>
          <a:prstGeom prst="rect">
            <a:avLst/>
          </a:prstGeom>
          <a:blipFill>
            <a:blip r:embed="rId15" cstate="print"/>
            <a:stretch>
              <a:fillRect/>
            </a:stretch>
          </a:blipFill>
        </p:spPr>
        <p:txBody>
          <a:bodyPr wrap="square" lIns="0" tIns="0" rIns="0" bIns="0" rtlCol="0"/>
          <a:lstStyle/>
          <a:p>
            <a:endParaRPr/>
          </a:p>
        </p:txBody>
      </p:sp>
      <p:sp>
        <p:nvSpPr>
          <p:cNvPr id="35" name="object 32">
            <a:extLst>
              <a:ext uri="{FF2B5EF4-FFF2-40B4-BE49-F238E27FC236}">
                <a16:creationId xmlns:a16="http://schemas.microsoft.com/office/drawing/2014/main" id="{548F2468-6B3D-421B-8AF4-3B57D6A917AC}"/>
              </a:ext>
            </a:extLst>
          </p:cNvPr>
          <p:cNvSpPr/>
          <p:nvPr/>
        </p:nvSpPr>
        <p:spPr>
          <a:xfrm>
            <a:off x="3190003" y="2555884"/>
            <a:ext cx="402590" cy="608965"/>
          </a:xfrm>
          <a:custGeom>
            <a:avLst/>
            <a:gdLst/>
            <a:ahLst/>
            <a:cxnLst/>
            <a:rect l="l" t="t" r="r" b="b"/>
            <a:pathLst>
              <a:path w="402589" h="608964">
                <a:moveTo>
                  <a:pt x="0" y="0"/>
                </a:moveTo>
                <a:lnTo>
                  <a:pt x="402538" y="0"/>
                </a:lnTo>
                <a:lnTo>
                  <a:pt x="402538" y="608666"/>
                </a:lnTo>
                <a:lnTo>
                  <a:pt x="0" y="608666"/>
                </a:lnTo>
                <a:lnTo>
                  <a:pt x="0" y="0"/>
                </a:lnTo>
                <a:close/>
              </a:path>
            </a:pathLst>
          </a:custGeom>
          <a:solidFill>
            <a:srgbClr val="000000"/>
          </a:solidFill>
        </p:spPr>
        <p:txBody>
          <a:bodyPr wrap="square" lIns="0" tIns="0" rIns="0" bIns="0" rtlCol="0"/>
          <a:lstStyle/>
          <a:p>
            <a:endParaRPr/>
          </a:p>
        </p:txBody>
      </p:sp>
      <p:sp>
        <p:nvSpPr>
          <p:cNvPr id="36" name="object 33">
            <a:extLst>
              <a:ext uri="{FF2B5EF4-FFF2-40B4-BE49-F238E27FC236}">
                <a16:creationId xmlns:a16="http://schemas.microsoft.com/office/drawing/2014/main" id="{6D373899-58D9-4684-8CEE-1C26FB33CA1E}"/>
              </a:ext>
            </a:extLst>
          </p:cNvPr>
          <p:cNvSpPr/>
          <p:nvPr/>
        </p:nvSpPr>
        <p:spPr>
          <a:xfrm>
            <a:off x="3190003" y="2555884"/>
            <a:ext cx="402538" cy="608666"/>
          </a:xfrm>
          <a:prstGeom prst="rect">
            <a:avLst/>
          </a:prstGeom>
          <a:blipFill>
            <a:blip r:embed="rId16" cstate="print"/>
            <a:stretch>
              <a:fillRect/>
            </a:stretch>
          </a:blipFill>
        </p:spPr>
        <p:txBody>
          <a:bodyPr wrap="square" lIns="0" tIns="0" rIns="0" bIns="0" rtlCol="0"/>
          <a:lstStyle/>
          <a:p>
            <a:endParaRPr/>
          </a:p>
        </p:txBody>
      </p:sp>
      <p:sp>
        <p:nvSpPr>
          <p:cNvPr id="37" name="object 34">
            <a:extLst>
              <a:ext uri="{FF2B5EF4-FFF2-40B4-BE49-F238E27FC236}">
                <a16:creationId xmlns:a16="http://schemas.microsoft.com/office/drawing/2014/main" id="{133E6B6F-0FEA-471F-9C2B-D6665A7A8BFA}"/>
              </a:ext>
            </a:extLst>
          </p:cNvPr>
          <p:cNvSpPr/>
          <p:nvPr/>
        </p:nvSpPr>
        <p:spPr>
          <a:xfrm>
            <a:off x="4582160" y="4676693"/>
            <a:ext cx="1437640" cy="1437640"/>
          </a:xfrm>
          <a:custGeom>
            <a:avLst/>
            <a:gdLst/>
            <a:ahLst/>
            <a:cxnLst/>
            <a:rect l="l" t="t" r="r" b="b"/>
            <a:pathLst>
              <a:path w="1437640" h="1437639">
                <a:moveTo>
                  <a:pt x="0" y="718799"/>
                </a:moveTo>
                <a:lnTo>
                  <a:pt x="2382" y="659847"/>
                </a:lnTo>
                <a:lnTo>
                  <a:pt x="9405" y="602206"/>
                </a:lnTo>
                <a:lnTo>
                  <a:pt x="20885" y="546064"/>
                </a:lnTo>
                <a:lnTo>
                  <a:pt x="36637" y="491603"/>
                </a:lnTo>
                <a:lnTo>
                  <a:pt x="56475" y="439010"/>
                </a:lnTo>
                <a:lnTo>
                  <a:pt x="80214" y="388470"/>
                </a:lnTo>
                <a:lnTo>
                  <a:pt x="107670" y="340166"/>
                </a:lnTo>
                <a:lnTo>
                  <a:pt x="138657" y="294286"/>
                </a:lnTo>
                <a:lnTo>
                  <a:pt x="172991" y="251012"/>
                </a:lnTo>
                <a:lnTo>
                  <a:pt x="210487" y="210531"/>
                </a:lnTo>
                <a:lnTo>
                  <a:pt x="250960" y="173028"/>
                </a:lnTo>
                <a:lnTo>
                  <a:pt x="294224" y="138686"/>
                </a:lnTo>
                <a:lnTo>
                  <a:pt x="340095" y="107692"/>
                </a:lnTo>
                <a:lnTo>
                  <a:pt x="388389" y="80231"/>
                </a:lnTo>
                <a:lnTo>
                  <a:pt x="438919" y="56486"/>
                </a:lnTo>
                <a:lnTo>
                  <a:pt x="491501" y="36644"/>
                </a:lnTo>
                <a:lnTo>
                  <a:pt x="545950" y="20890"/>
                </a:lnTo>
                <a:lnTo>
                  <a:pt x="602081" y="9407"/>
                </a:lnTo>
                <a:lnTo>
                  <a:pt x="659709" y="2382"/>
                </a:lnTo>
                <a:lnTo>
                  <a:pt x="718649" y="0"/>
                </a:lnTo>
                <a:lnTo>
                  <a:pt x="775554" y="2255"/>
                </a:lnTo>
                <a:lnTo>
                  <a:pt x="831750" y="8954"/>
                </a:lnTo>
                <a:lnTo>
                  <a:pt x="886994" y="19997"/>
                </a:lnTo>
                <a:lnTo>
                  <a:pt x="941046" y="35284"/>
                </a:lnTo>
                <a:lnTo>
                  <a:pt x="993665" y="54715"/>
                </a:lnTo>
                <a:lnTo>
                  <a:pt x="1044609" y="78190"/>
                </a:lnTo>
                <a:lnTo>
                  <a:pt x="1093637" y="105609"/>
                </a:lnTo>
                <a:lnTo>
                  <a:pt x="1140507" y="136872"/>
                </a:lnTo>
                <a:lnTo>
                  <a:pt x="1184980" y="171880"/>
                </a:lnTo>
                <a:lnTo>
                  <a:pt x="1226812" y="210531"/>
                </a:lnTo>
                <a:lnTo>
                  <a:pt x="1265455" y="252372"/>
                </a:lnTo>
                <a:lnTo>
                  <a:pt x="1300455" y="296854"/>
                </a:lnTo>
                <a:lnTo>
                  <a:pt x="1331712" y="343734"/>
                </a:lnTo>
                <a:lnTo>
                  <a:pt x="1359125" y="392772"/>
                </a:lnTo>
                <a:lnTo>
                  <a:pt x="1382595" y="443727"/>
                </a:lnTo>
                <a:lnTo>
                  <a:pt x="1402022" y="496356"/>
                </a:lnTo>
                <a:lnTo>
                  <a:pt x="1417306" y="550420"/>
                </a:lnTo>
                <a:lnTo>
                  <a:pt x="1428347" y="605676"/>
                </a:lnTo>
                <a:lnTo>
                  <a:pt x="1435045" y="661883"/>
                </a:lnTo>
                <a:lnTo>
                  <a:pt x="1437299" y="718799"/>
                </a:lnTo>
                <a:lnTo>
                  <a:pt x="1434917" y="777752"/>
                </a:lnTo>
                <a:lnTo>
                  <a:pt x="1427894" y="835393"/>
                </a:lnTo>
                <a:lnTo>
                  <a:pt x="1416414" y="891535"/>
                </a:lnTo>
                <a:lnTo>
                  <a:pt x="1400662" y="945996"/>
                </a:lnTo>
                <a:lnTo>
                  <a:pt x="1380824" y="998589"/>
                </a:lnTo>
                <a:lnTo>
                  <a:pt x="1357085" y="1049129"/>
                </a:lnTo>
                <a:lnTo>
                  <a:pt x="1329629" y="1097433"/>
                </a:lnTo>
                <a:lnTo>
                  <a:pt x="1298642" y="1143313"/>
                </a:lnTo>
                <a:lnTo>
                  <a:pt x="1264308" y="1186587"/>
                </a:lnTo>
                <a:lnTo>
                  <a:pt x="1226812" y="1227068"/>
                </a:lnTo>
                <a:lnTo>
                  <a:pt x="1186339" y="1264571"/>
                </a:lnTo>
                <a:lnTo>
                  <a:pt x="1143075" y="1298913"/>
                </a:lnTo>
                <a:lnTo>
                  <a:pt x="1097204" y="1329907"/>
                </a:lnTo>
                <a:lnTo>
                  <a:pt x="1048911" y="1357368"/>
                </a:lnTo>
                <a:lnTo>
                  <a:pt x="998381" y="1381113"/>
                </a:lnTo>
                <a:lnTo>
                  <a:pt x="945799" y="1400955"/>
                </a:lnTo>
                <a:lnTo>
                  <a:pt x="891349" y="1416709"/>
                </a:lnTo>
                <a:lnTo>
                  <a:pt x="835218" y="1428192"/>
                </a:lnTo>
                <a:lnTo>
                  <a:pt x="777590" y="1435217"/>
                </a:lnTo>
                <a:lnTo>
                  <a:pt x="718649" y="1437599"/>
                </a:lnTo>
                <a:lnTo>
                  <a:pt x="659709" y="1435217"/>
                </a:lnTo>
                <a:lnTo>
                  <a:pt x="602081" y="1428192"/>
                </a:lnTo>
                <a:lnTo>
                  <a:pt x="545950" y="1416709"/>
                </a:lnTo>
                <a:lnTo>
                  <a:pt x="491501" y="1400955"/>
                </a:lnTo>
                <a:lnTo>
                  <a:pt x="438919" y="1381113"/>
                </a:lnTo>
                <a:lnTo>
                  <a:pt x="388389" y="1357368"/>
                </a:lnTo>
                <a:lnTo>
                  <a:pt x="340095" y="1329907"/>
                </a:lnTo>
                <a:lnTo>
                  <a:pt x="294224" y="1298913"/>
                </a:lnTo>
                <a:lnTo>
                  <a:pt x="250960" y="1264571"/>
                </a:lnTo>
                <a:lnTo>
                  <a:pt x="210487" y="1227068"/>
                </a:lnTo>
                <a:lnTo>
                  <a:pt x="172991" y="1186587"/>
                </a:lnTo>
                <a:lnTo>
                  <a:pt x="138657" y="1143313"/>
                </a:lnTo>
                <a:lnTo>
                  <a:pt x="107670" y="1097433"/>
                </a:lnTo>
                <a:lnTo>
                  <a:pt x="80214" y="1049129"/>
                </a:lnTo>
                <a:lnTo>
                  <a:pt x="56475" y="998589"/>
                </a:lnTo>
                <a:lnTo>
                  <a:pt x="36637" y="945996"/>
                </a:lnTo>
                <a:lnTo>
                  <a:pt x="20885" y="891535"/>
                </a:lnTo>
                <a:lnTo>
                  <a:pt x="9405" y="835393"/>
                </a:lnTo>
                <a:lnTo>
                  <a:pt x="2382" y="777752"/>
                </a:lnTo>
                <a:lnTo>
                  <a:pt x="0" y="718799"/>
                </a:lnTo>
                <a:close/>
              </a:path>
            </a:pathLst>
          </a:custGeom>
          <a:ln w="9524">
            <a:solidFill>
              <a:srgbClr val="FFAB40"/>
            </a:solidFill>
          </a:ln>
        </p:spPr>
        <p:txBody>
          <a:bodyPr wrap="square" lIns="0" tIns="0" rIns="0" bIns="0" rtlCol="0"/>
          <a:lstStyle/>
          <a:p>
            <a:endParaRPr/>
          </a:p>
        </p:txBody>
      </p:sp>
      <p:sp>
        <p:nvSpPr>
          <p:cNvPr id="38" name="object 35">
            <a:extLst>
              <a:ext uri="{FF2B5EF4-FFF2-40B4-BE49-F238E27FC236}">
                <a16:creationId xmlns:a16="http://schemas.microsoft.com/office/drawing/2014/main" id="{9CB5BE22-D26B-42F1-BFFD-22D51B9727D6}"/>
              </a:ext>
            </a:extLst>
          </p:cNvPr>
          <p:cNvSpPr/>
          <p:nvPr/>
        </p:nvSpPr>
        <p:spPr>
          <a:xfrm>
            <a:off x="5164217" y="4767879"/>
            <a:ext cx="402590" cy="608965"/>
          </a:xfrm>
          <a:custGeom>
            <a:avLst/>
            <a:gdLst/>
            <a:ahLst/>
            <a:cxnLst/>
            <a:rect l="l" t="t" r="r" b="b"/>
            <a:pathLst>
              <a:path w="402590" h="608964">
                <a:moveTo>
                  <a:pt x="0" y="0"/>
                </a:moveTo>
                <a:lnTo>
                  <a:pt x="402539" y="0"/>
                </a:lnTo>
                <a:lnTo>
                  <a:pt x="402539" y="608666"/>
                </a:lnTo>
                <a:lnTo>
                  <a:pt x="0" y="608666"/>
                </a:lnTo>
                <a:lnTo>
                  <a:pt x="0" y="0"/>
                </a:lnTo>
                <a:close/>
              </a:path>
            </a:pathLst>
          </a:custGeom>
          <a:solidFill>
            <a:srgbClr val="000000"/>
          </a:solidFill>
        </p:spPr>
        <p:txBody>
          <a:bodyPr wrap="square" lIns="0" tIns="0" rIns="0" bIns="0" rtlCol="0"/>
          <a:lstStyle/>
          <a:p>
            <a:endParaRPr/>
          </a:p>
        </p:txBody>
      </p:sp>
      <p:sp>
        <p:nvSpPr>
          <p:cNvPr id="39" name="object 36">
            <a:extLst>
              <a:ext uri="{FF2B5EF4-FFF2-40B4-BE49-F238E27FC236}">
                <a16:creationId xmlns:a16="http://schemas.microsoft.com/office/drawing/2014/main" id="{C20A2498-3031-481D-B161-18F7239C7609}"/>
              </a:ext>
            </a:extLst>
          </p:cNvPr>
          <p:cNvSpPr/>
          <p:nvPr/>
        </p:nvSpPr>
        <p:spPr>
          <a:xfrm>
            <a:off x="5164217" y="4767879"/>
            <a:ext cx="402538" cy="608666"/>
          </a:xfrm>
          <a:prstGeom prst="rect">
            <a:avLst/>
          </a:prstGeom>
          <a:blipFill>
            <a:blip r:embed="rId16" cstate="print"/>
            <a:stretch>
              <a:fillRect/>
            </a:stretch>
          </a:blipFill>
        </p:spPr>
        <p:txBody>
          <a:bodyPr wrap="square" lIns="0" tIns="0" rIns="0" bIns="0" rtlCol="0"/>
          <a:lstStyle/>
          <a:p>
            <a:endParaRPr/>
          </a:p>
        </p:txBody>
      </p:sp>
      <p:sp>
        <p:nvSpPr>
          <p:cNvPr id="40" name="object 37">
            <a:extLst>
              <a:ext uri="{FF2B5EF4-FFF2-40B4-BE49-F238E27FC236}">
                <a16:creationId xmlns:a16="http://schemas.microsoft.com/office/drawing/2014/main" id="{8A72AE97-33FB-49D4-9300-725309AEA637}"/>
              </a:ext>
            </a:extLst>
          </p:cNvPr>
          <p:cNvSpPr/>
          <p:nvPr/>
        </p:nvSpPr>
        <p:spPr>
          <a:xfrm>
            <a:off x="5354627" y="5402996"/>
            <a:ext cx="363855" cy="521970"/>
          </a:xfrm>
          <a:custGeom>
            <a:avLst/>
            <a:gdLst/>
            <a:ahLst/>
            <a:cxnLst/>
            <a:rect l="l" t="t" r="r" b="b"/>
            <a:pathLst>
              <a:path w="363854" h="521970">
                <a:moveTo>
                  <a:pt x="0" y="0"/>
                </a:moveTo>
                <a:lnTo>
                  <a:pt x="363739" y="0"/>
                </a:lnTo>
                <a:lnTo>
                  <a:pt x="363739" y="521367"/>
                </a:lnTo>
                <a:lnTo>
                  <a:pt x="0" y="521367"/>
                </a:lnTo>
                <a:lnTo>
                  <a:pt x="0" y="0"/>
                </a:lnTo>
                <a:close/>
              </a:path>
            </a:pathLst>
          </a:custGeom>
          <a:solidFill>
            <a:srgbClr val="000000"/>
          </a:solidFill>
        </p:spPr>
        <p:txBody>
          <a:bodyPr wrap="square" lIns="0" tIns="0" rIns="0" bIns="0" rtlCol="0"/>
          <a:lstStyle/>
          <a:p>
            <a:endParaRPr/>
          </a:p>
        </p:txBody>
      </p:sp>
      <p:sp>
        <p:nvSpPr>
          <p:cNvPr id="41" name="object 38">
            <a:extLst>
              <a:ext uri="{FF2B5EF4-FFF2-40B4-BE49-F238E27FC236}">
                <a16:creationId xmlns:a16="http://schemas.microsoft.com/office/drawing/2014/main" id="{3A17CF7A-D33B-4427-8CC8-B446388EBE64}"/>
              </a:ext>
            </a:extLst>
          </p:cNvPr>
          <p:cNvSpPr/>
          <p:nvPr/>
        </p:nvSpPr>
        <p:spPr>
          <a:xfrm>
            <a:off x="5354627" y="5402996"/>
            <a:ext cx="363739" cy="521367"/>
          </a:xfrm>
          <a:prstGeom prst="rect">
            <a:avLst/>
          </a:prstGeom>
          <a:blipFill>
            <a:blip r:embed="rId8" cstate="print"/>
            <a:stretch>
              <a:fillRect/>
            </a:stretch>
          </a:blipFill>
        </p:spPr>
        <p:txBody>
          <a:bodyPr wrap="square" lIns="0" tIns="0" rIns="0" bIns="0" rtlCol="0"/>
          <a:lstStyle/>
          <a:p>
            <a:endParaRPr/>
          </a:p>
        </p:txBody>
      </p:sp>
      <p:sp>
        <p:nvSpPr>
          <p:cNvPr id="42" name="object 39">
            <a:extLst>
              <a:ext uri="{FF2B5EF4-FFF2-40B4-BE49-F238E27FC236}">
                <a16:creationId xmlns:a16="http://schemas.microsoft.com/office/drawing/2014/main" id="{226F0F4F-2E87-4559-B837-95F207187DF8}"/>
              </a:ext>
            </a:extLst>
          </p:cNvPr>
          <p:cNvSpPr/>
          <p:nvPr/>
        </p:nvSpPr>
        <p:spPr>
          <a:xfrm>
            <a:off x="4805476" y="5250222"/>
            <a:ext cx="419734" cy="546100"/>
          </a:xfrm>
          <a:custGeom>
            <a:avLst/>
            <a:gdLst/>
            <a:ahLst/>
            <a:cxnLst/>
            <a:rect l="l" t="t" r="r" b="b"/>
            <a:pathLst>
              <a:path w="419734" h="546100">
                <a:moveTo>
                  <a:pt x="0" y="0"/>
                </a:moveTo>
                <a:lnTo>
                  <a:pt x="419513" y="0"/>
                </a:lnTo>
                <a:lnTo>
                  <a:pt x="419513" y="545617"/>
                </a:lnTo>
                <a:lnTo>
                  <a:pt x="0" y="545617"/>
                </a:lnTo>
                <a:lnTo>
                  <a:pt x="0" y="0"/>
                </a:lnTo>
                <a:close/>
              </a:path>
            </a:pathLst>
          </a:custGeom>
          <a:solidFill>
            <a:srgbClr val="000000"/>
          </a:solidFill>
        </p:spPr>
        <p:txBody>
          <a:bodyPr wrap="square" lIns="0" tIns="0" rIns="0" bIns="0" rtlCol="0"/>
          <a:lstStyle/>
          <a:p>
            <a:endParaRPr/>
          </a:p>
        </p:txBody>
      </p:sp>
      <p:sp>
        <p:nvSpPr>
          <p:cNvPr id="43" name="object 40">
            <a:extLst>
              <a:ext uri="{FF2B5EF4-FFF2-40B4-BE49-F238E27FC236}">
                <a16:creationId xmlns:a16="http://schemas.microsoft.com/office/drawing/2014/main" id="{39862445-6DA3-42D1-82B5-62C41268BF2B}"/>
              </a:ext>
            </a:extLst>
          </p:cNvPr>
          <p:cNvSpPr/>
          <p:nvPr/>
        </p:nvSpPr>
        <p:spPr>
          <a:xfrm>
            <a:off x="4805476" y="5250222"/>
            <a:ext cx="419513" cy="545617"/>
          </a:xfrm>
          <a:prstGeom prst="rect">
            <a:avLst/>
          </a:prstGeom>
          <a:blipFill>
            <a:blip r:embed="rId9" cstate="print"/>
            <a:stretch>
              <a:fillRect/>
            </a:stretch>
          </a:blipFill>
        </p:spPr>
        <p:txBody>
          <a:bodyPr wrap="square" lIns="0" tIns="0" rIns="0" bIns="0" rtlCol="0"/>
          <a:lstStyle/>
          <a:p>
            <a:endParaRPr/>
          </a:p>
        </p:txBody>
      </p:sp>
      <p:sp>
        <p:nvSpPr>
          <p:cNvPr id="44" name="object 41">
            <a:extLst>
              <a:ext uri="{FF2B5EF4-FFF2-40B4-BE49-F238E27FC236}">
                <a16:creationId xmlns:a16="http://schemas.microsoft.com/office/drawing/2014/main" id="{93E5BEC5-FB19-4DA0-A8E8-8D5A5E4CA474}"/>
              </a:ext>
            </a:extLst>
          </p:cNvPr>
          <p:cNvSpPr/>
          <p:nvPr/>
        </p:nvSpPr>
        <p:spPr>
          <a:xfrm>
            <a:off x="3843791" y="4925536"/>
            <a:ext cx="681355" cy="468630"/>
          </a:xfrm>
          <a:custGeom>
            <a:avLst/>
            <a:gdLst/>
            <a:ahLst/>
            <a:cxnLst/>
            <a:rect l="l" t="t" r="r" b="b"/>
            <a:pathLst>
              <a:path w="681354" h="468629">
                <a:moveTo>
                  <a:pt x="0" y="0"/>
                </a:moveTo>
                <a:lnTo>
                  <a:pt x="6073" y="52787"/>
                </a:lnTo>
                <a:lnTo>
                  <a:pt x="23671" y="104979"/>
                </a:lnTo>
                <a:lnTo>
                  <a:pt x="41344" y="139149"/>
                </a:lnTo>
                <a:lnTo>
                  <a:pt x="63447" y="172614"/>
                </a:lnTo>
                <a:lnTo>
                  <a:pt x="89703" y="205198"/>
                </a:lnTo>
                <a:lnTo>
                  <a:pt x="119835" y="236724"/>
                </a:lnTo>
                <a:lnTo>
                  <a:pt x="153566" y="267016"/>
                </a:lnTo>
                <a:lnTo>
                  <a:pt x="190619" y="295898"/>
                </a:lnTo>
                <a:lnTo>
                  <a:pt x="230718" y="323193"/>
                </a:lnTo>
                <a:lnTo>
                  <a:pt x="273586" y="348726"/>
                </a:lnTo>
                <a:lnTo>
                  <a:pt x="307387" y="366612"/>
                </a:lnTo>
                <a:lnTo>
                  <a:pt x="342473" y="383333"/>
                </a:lnTo>
                <a:lnTo>
                  <a:pt x="378726" y="398815"/>
                </a:lnTo>
                <a:lnTo>
                  <a:pt x="416031" y="412982"/>
                </a:lnTo>
                <a:lnTo>
                  <a:pt x="454271" y="425762"/>
                </a:lnTo>
                <a:lnTo>
                  <a:pt x="491467" y="436578"/>
                </a:lnTo>
                <a:lnTo>
                  <a:pt x="540777" y="448551"/>
                </a:lnTo>
                <a:lnTo>
                  <a:pt x="578337" y="455902"/>
                </a:lnTo>
                <a:lnTo>
                  <a:pt x="619609" y="462148"/>
                </a:lnTo>
                <a:lnTo>
                  <a:pt x="666912" y="467224"/>
                </a:lnTo>
                <a:lnTo>
                  <a:pt x="677796" y="468029"/>
                </a:lnTo>
                <a:lnTo>
                  <a:pt x="681180" y="468243"/>
                </a:lnTo>
              </a:path>
            </a:pathLst>
          </a:custGeom>
          <a:ln w="9524">
            <a:solidFill>
              <a:srgbClr val="000000"/>
            </a:solidFill>
          </a:ln>
        </p:spPr>
        <p:txBody>
          <a:bodyPr wrap="square" lIns="0" tIns="0" rIns="0" bIns="0" rtlCol="0"/>
          <a:lstStyle/>
          <a:p>
            <a:endParaRPr/>
          </a:p>
        </p:txBody>
      </p:sp>
      <p:sp>
        <p:nvSpPr>
          <p:cNvPr id="45" name="object 42">
            <a:extLst>
              <a:ext uri="{FF2B5EF4-FFF2-40B4-BE49-F238E27FC236}">
                <a16:creationId xmlns:a16="http://schemas.microsoft.com/office/drawing/2014/main" id="{E94CCE83-53E6-49DE-B027-2002B44AA676}"/>
              </a:ext>
            </a:extLst>
          </p:cNvPr>
          <p:cNvSpPr/>
          <p:nvPr/>
        </p:nvSpPr>
        <p:spPr>
          <a:xfrm>
            <a:off x="4524459" y="5378055"/>
            <a:ext cx="43815" cy="31750"/>
          </a:xfrm>
          <a:custGeom>
            <a:avLst/>
            <a:gdLst/>
            <a:ahLst/>
            <a:cxnLst/>
            <a:rect l="l" t="t" r="r" b="b"/>
            <a:pathLst>
              <a:path w="43815" h="31750">
                <a:moveTo>
                  <a:pt x="0" y="31448"/>
                </a:moveTo>
                <a:lnTo>
                  <a:pt x="43713" y="17128"/>
                </a:lnTo>
                <a:lnTo>
                  <a:pt x="1022" y="0"/>
                </a:lnTo>
                <a:lnTo>
                  <a:pt x="0" y="31448"/>
                </a:lnTo>
                <a:close/>
              </a:path>
            </a:pathLst>
          </a:custGeom>
          <a:ln w="9524">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738693196"/>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7027A-E2E9-4B28-A505-18CF6124CDE5}"/>
              </a:ext>
            </a:extLst>
          </p:cNvPr>
          <p:cNvSpPr>
            <a:spLocks noGrp="1"/>
          </p:cNvSpPr>
          <p:nvPr>
            <p:ph type="title"/>
          </p:nvPr>
        </p:nvSpPr>
        <p:spPr/>
        <p:txBody>
          <a:bodyPr/>
          <a:lstStyle/>
          <a:p>
            <a:r>
              <a:rPr lang="en-US" altLang="zh-CN" dirty="0"/>
              <a:t>Biased Labels</a:t>
            </a:r>
            <a:endParaRPr lang="zh-CN" altLang="en-US" dirty="0"/>
          </a:p>
        </p:txBody>
      </p:sp>
      <p:sp>
        <p:nvSpPr>
          <p:cNvPr id="3" name="内容占位符 2">
            <a:extLst>
              <a:ext uri="{FF2B5EF4-FFF2-40B4-BE49-F238E27FC236}">
                <a16:creationId xmlns:a16="http://schemas.microsoft.com/office/drawing/2014/main" id="{D653232D-9DBF-457E-A74F-97819896BC7C}"/>
              </a:ext>
            </a:extLst>
          </p:cNvPr>
          <p:cNvSpPr>
            <a:spLocks noGrp="1"/>
          </p:cNvSpPr>
          <p:nvPr>
            <p:ph idx="1"/>
          </p:nvPr>
        </p:nvSpPr>
        <p:spPr/>
        <p:txBody>
          <a:bodyPr/>
          <a:lstStyle/>
          <a:p>
            <a:r>
              <a:rPr lang="en-US" altLang="zh-CN" dirty="0"/>
              <a:t>Annotations in your dataset will reflect the worldviews of your annotators.</a:t>
            </a:r>
          </a:p>
          <a:p>
            <a:endParaRPr lang="zh-CN" altLang="en-US" dirty="0"/>
          </a:p>
        </p:txBody>
      </p:sp>
      <p:sp>
        <p:nvSpPr>
          <p:cNvPr id="4" name="页脚占位符 3">
            <a:extLst>
              <a:ext uri="{FF2B5EF4-FFF2-40B4-BE49-F238E27FC236}">
                <a16:creationId xmlns:a16="http://schemas.microsoft.com/office/drawing/2014/main" id="{D2BFA3A1-8240-40F6-91D9-028E6363DA23}"/>
              </a:ext>
            </a:extLst>
          </p:cNvPr>
          <p:cNvSpPr>
            <a:spLocks noGrp="1"/>
          </p:cNvSpPr>
          <p:nvPr>
            <p:ph type="ftr" sz="quarter" idx="11"/>
          </p:nvPr>
        </p:nvSpPr>
        <p:spPr/>
        <p:txBody>
          <a:bodyPr/>
          <a:lstStyle/>
          <a:p>
            <a:pPr>
              <a:defRPr/>
            </a:pPr>
            <a:endParaRPr lang="en-US" altLang="zh-CN">
              <a:solidFill>
                <a:srgbClr val="000000"/>
              </a:solidFill>
            </a:endParaRPr>
          </a:p>
        </p:txBody>
      </p:sp>
      <p:sp>
        <p:nvSpPr>
          <p:cNvPr id="6" name="object 6">
            <a:extLst>
              <a:ext uri="{FF2B5EF4-FFF2-40B4-BE49-F238E27FC236}">
                <a16:creationId xmlns:a16="http://schemas.microsoft.com/office/drawing/2014/main" id="{086BA291-D65A-409C-B594-7115FF8EF8C4}"/>
              </a:ext>
            </a:extLst>
          </p:cNvPr>
          <p:cNvSpPr/>
          <p:nvPr/>
        </p:nvSpPr>
        <p:spPr>
          <a:xfrm>
            <a:off x="3364772" y="2229419"/>
            <a:ext cx="3953247" cy="3003074"/>
          </a:xfrm>
          <a:prstGeom prst="rect">
            <a:avLst/>
          </a:prstGeom>
          <a:blipFill>
            <a:blip r:embed="rId2"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0DECFCC0-E675-4F4C-868F-849C732A04EA}"/>
              </a:ext>
            </a:extLst>
          </p:cNvPr>
          <p:cNvSpPr/>
          <p:nvPr/>
        </p:nvSpPr>
        <p:spPr>
          <a:xfrm>
            <a:off x="1536596" y="2229419"/>
            <a:ext cx="1828176" cy="3003074"/>
          </a:xfrm>
          <a:prstGeom prst="rect">
            <a:avLst/>
          </a:prstGeom>
          <a:blipFill>
            <a:blip r:embed="rId3" cstate="print"/>
            <a:stretch>
              <a:fillRect/>
            </a:stretch>
          </a:blipFill>
        </p:spPr>
        <p:txBody>
          <a:bodyPr wrap="square" lIns="0" tIns="0" rIns="0" bIns="0" rtlCol="0"/>
          <a:lstStyle/>
          <a:p>
            <a:endParaRPr/>
          </a:p>
        </p:txBody>
      </p:sp>
      <p:sp>
        <p:nvSpPr>
          <p:cNvPr id="9" name="object 10">
            <a:extLst>
              <a:ext uri="{FF2B5EF4-FFF2-40B4-BE49-F238E27FC236}">
                <a16:creationId xmlns:a16="http://schemas.microsoft.com/office/drawing/2014/main" id="{F71BE141-5CE0-482C-A3BE-218E702E3A31}"/>
              </a:ext>
            </a:extLst>
          </p:cNvPr>
          <p:cNvSpPr txBox="1"/>
          <p:nvPr/>
        </p:nvSpPr>
        <p:spPr>
          <a:xfrm>
            <a:off x="1252872" y="6220544"/>
            <a:ext cx="6386830" cy="169277"/>
          </a:xfrm>
          <a:prstGeom prst="rect">
            <a:avLst/>
          </a:prstGeom>
        </p:spPr>
        <p:txBody>
          <a:bodyPr vert="horz" wrap="square" lIns="0" tIns="0" rIns="0" bIns="0" rtlCol="0">
            <a:spAutoFit/>
          </a:bodyPr>
          <a:lstStyle/>
          <a:p>
            <a:pPr marL="12700">
              <a:lnSpc>
                <a:spcPct val="100000"/>
              </a:lnSpc>
            </a:pPr>
            <a:r>
              <a:rPr sz="1100" dirty="0"/>
              <a:t> https://ai.googleblog.com/2018/09/introducing-inclusive-images-competition.html </a:t>
            </a:r>
          </a:p>
        </p:txBody>
      </p:sp>
    </p:spTree>
    <p:extLst>
      <p:ext uri="{BB962C8B-B14F-4D97-AF65-F5344CB8AC3E}">
        <p14:creationId xmlns:p14="http://schemas.microsoft.com/office/powerpoint/2010/main" val="2066598465"/>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1F4E5-D634-4A7C-8264-8F5D7D4DE2D0}"/>
              </a:ext>
            </a:extLst>
          </p:cNvPr>
          <p:cNvSpPr>
            <a:spLocks noGrp="1"/>
          </p:cNvSpPr>
          <p:nvPr>
            <p:ph type="title"/>
          </p:nvPr>
        </p:nvSpPr>
        <p:spPr/>
        <p:txBody>
          <a:bodyPr/>
          <a:lstStyle/>
          <a:p>
            <a:r>
              <a:rPr lang="en-US" altLang="zh-CN" dirty="0"/>
              <a:t>Confirmation bias</a:t>
            </a:r>
            <a:endParaRPr lang="zh-CN" altLang="en-US" dirty="0"/>
          </a:p>
        </p:txBody>
      </p:sp>
      <p:sp>
        <p:nvSpPr>
          <p:cNvPr id="3" name="内容占位符 2">
            <a:extLst>
              <a:ext uri="{FF2B5EF4-FFF2-40B4-BE49-F238E27FC236}">
                <a16:creationId xmlns:a16="http://schemas.microsoft.com/office/drawing/2014/main" id="{68FCC122-4E24-43EA-985A-8C1C59FD5238}"/>
              </a:ext>
            </a:extLst>
          </p:cNvPr>
          <p:cNvSpPr>
            <a:spLocks noGrp="1"/>
          </p:cNvSpPr>
          <p:nvPr>
            <p:ph idx="1"/>
          </p:nvPr>
        </p:nvSpPr>
        <p:spPr/>
        <p:txBody>
          <a:bodyPr/>
          <a:lstStyle/>
          <a:p>
            <a:r>
              <a:rPr lang="en-US" altLang="zh-CN" dirty="0"/>
              <a:t>The tendency to search for, interpret, favor, recall information in a way that confirms preexisting beliefs</a:t>
            </a:r>
          </a:p>
          <a:p>
            <a:endParaRPr lang="zh-CN" altLang="en-US" dirty="0"/>
          </a:p>
        </p:txBody>
      </p:sp>
      <p:sp>
        <p:nvSpPr>
          <p:cNvPr id="4" name="页脚占位符 3">
            <a:extLst>
              <a:ext uri="{FF2B5EF4-FFF2-40B4-BE49-F238E27FC236}">
                <a16:creationId xmlns:a16="http://schemas.microsoft.com/office/drawing/2014/main" id="{87AACE6D-A0D8-4F10-B821-C0C39A57B048}"/>
              </a:ext>
            </a:extLst>
          </p:cNvPr>
          <p:cNvSpPr>
            <a:spLocks noGrp="1"/>
          </p:cNvSpPr>
          <p:nvPr>
            <p:ph type="ftr" sz="quarter" idx="11"/>
          </p:nvPr>
        </p:nvSpPr>
        <p:spPr/>
        <p:txBody>
          <a:bodyPr/>
          <a:lstStyle/>
          <a:p>
            <a:pPr>
              <a:defRPr/>
            </a:pPr>
            <a:endParaRPr lang="en-US" altLang="zh-CN">
              <a:solidFill>
                <a:srgbClr val="000000"/>
              </a:solidFill>
            </a:endParaRPr>
          </a:p>
        </p:txBody>
      </p:sp>
      <p:sp>
        <p:nvSpPr>
          <p:cNvPr id="7" name="object 5">
            <a:extLst>
              <a:ext uri="{FF2B5EF4-FFF2-40B4-BE49-F238E27FC236}">
                <a16:creationId xmlns:a16="http://schemas.microsoft.com/office/drawing/2014/main" id="{2F25355D-12AF-473A-8D9B-3CE4870677DF}"/>
              </a:ext>
            </a:extLst>
          </p:cNvPr>
          <p:cNvSpPr/>
          <p:nvPr/>
        </p:nvSpPr>
        <p:spPr>
          <a:xfrm>
            <a:off x="566738" y="2134358"/>
            <a:ext cx="8196499" cy="2927324"/>
          </a:xfrm>
          <a:prstGeom prst="rect">
            <a:avLst/>
          </a:prstGeom>
          <a:blipFill>
            <a:blip r:embed="rId2" cstate="print"/>
            <a:stretch>
              <a:fillRect/>
            </a:stretch>
          </a:blipFill>
        </p:spPr>
        <p:txBody>
          <a:bodyPr wrap="square" lIns="0" tIns="0" rIns="0" bIns="0" rtlCol="0"/>
          <a:lstStyle/>
          <a:p>
            <a:endParaRPr/>
          </a:p>
        </p:txBody>
      </p:sp>
      <p:sp>
        <p:nvSpPr>
          <p:cNvPr id="9" name="矩形 8">
            <a:extLst>
              <a:ext uri="{FF2B5EF4-FFF2-40B4-BE49-F238E27FC236}">
                <a16:creationId xmlns:a16="http://schemas.microsoft.com/office/drawing/2014/main" id="{8BAFEE51-E229-457C-AC0C-4583745FD578}"/>
              </a:ext>
            </a:extLst>
          </p:cNvPr>
          <p:cNvSpPr/>
          <p:nvPr/>
        </p:nvSpPr>
        <p:spPr>
          <a:xfrm>
            <a:off x="566738" y="6263734"/>
            <a:ext cx="4572000" cy="261610"/>
          </a:xfrm>
          <a:prstGeom prst="rect">
            <a:avLst/>
          </a:prstGeom>
        </p:spPr>
        <p:txBody>
          <a:bodyPr>
            <a:spAutoFit/>
          </a:bodyPr>
          <a:lstStyle/>
          <a:p>
            <a:r>
              <a:rPr lang="en-US" altLang="zh-CN" sz="1100" dirty="0"/>
              <a:t>CREDIT © </a:t>
            </a:r>
            <a:r>
              <a:rPr lang="en-US" altLang="zh-CN" sz="1100" dirty="0" err="1"/>
              <a:t>kris</a:t>
            </a:r>
            <a:r>
              <a:rPr lang="en-US" altLang="zh-CN" sz="1100" dirty="0"/>
              <a:t> </a:t>
            </a:r>
            <a:r>
              <a:rPr lang="en-US" altLang="zh-CN" sz="1100" dirty="0" err="1"/>
              <a:t>straub</a:t>
            </a:r>
            <a:r>
              <a:rPr lang="en-US" altLang="zh-CN" sz="1100" dirty="0"/>
              <a:t> - Chainsawsuit.com</a:t>
            </a:r>
          </a:p>
        </p:txBody>
      </p:sp>
    </p:spTree>
    <p:extLst>
      <p:ext uri="{BB962C8B-B14F-4D97-AF65-F5344CB8AC3E}">
        <p14:creationId xmlns:p14="http://schemas.microsoft.com/office/powerpoint/2010/main" val="72385416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691680" y="1772816"/>
            <a:ext cx="3598664" cy="3598664"/>
          </a:xfrm>
          <a:prstGeom prst="rect">
            <a:avLst/>
          </a:prstGeom>
          <a:blipFill>
            <a:blip r:embed="rId3" cstate="print"/>
            <a:stretch>
              <a:fillRect/>
            </a:stretch>
          </a:blipFill>
        </p:spPr>
        <p:txBody>
          <a:bodyPr wrap="square" lIns="0" tIns="0" rIns="0" bIns="0" rtlCol="0"/>
          <a:lstStyle/>
          <a:p>
            <a:endParaRPr sz="1266"/>
          </a:p>
        </p:txBody>
      </p:sp>
      <p:sp>
        <p:nvSpPr>
          <p:cNvPr id="4" name="object 4"/>
          <p:cNvSpPr txBox="1"/>
          <p:nvPr/>
        </p:nvSpPr>
        <p:spPr>
          <a:xfrm>
            <a:off x="1620242" y="1337281"/>
            <a:ext cx="1196132" cy="237437"/>
          </a:xfrm>
          <a:prstGeom prst="rect">
            <a:avLst/>
          </a:prstGeom>
        </p:spPr>
        <p:txBody>
          <a:bodyPr vert="horz" wrap="square" lIns="0" tIns="0" rIns="0" bIns="0" rtlCol="0">
            <a:spAutoFit/>
          </a:bodyPr>
          <a:lstStyle/>
          <a:p>
            <a:pPr marL="8929" marR="3572">
              <a:lnSpc>
                <a:spcPct val="116700"/>
              </a:lnSpc>
            </a:pPr>
            <a:r>
              <a:rPr sz="1406" dirty="0">
                <a:solidFill>
                  <a:srgbClr val="333336"/>
                </a:solidFill>
                <a:latin typeface="Euclid"/>
                <a:cs typeface="Euclid"/>
              </a:rPr>
              <a:t>Clean</a:t>
            </a:r>
            <a:r>
              <a:rPr lang="en-US" altLang="zh-CN" sz="1406" dirty="0">
                <a:solidFill>
                  <a:srgbClr val="333336"/>
                </a:solidFill>
                <a:latin typeface="Euclid"/>
                <a:cs typeface="Euclid"/>
              </a:rPr>
              <a:t> </a:t>
            </a:r>
            <a:r>
              <a:rPr sz="1406" dirty="0">
                <a:solidFill>
                  <a:srgbClr val="333336"/>
                </a:solidFill>
                <a:latin typeface="Euclid"/>
                <a:cs typeface="Euclid"/>
              </a:rPr>
              <a:t>example</a:t>
            </a:r>
            <a:endParaRPr sz="1406" dirty="0">
              <a:latin typeface="Euclid"/>
              <a:cs typeface="Euclid"/>
            </a:endParaRPr>
          </a:p>
        </p:txBody>
      </p:sp>
      <p:sp>
        <p:nvSpPr>
          <p:cNvPr id="12" name="标题 11">
            <a:extLst>
              <a:ext uri="{FF2B5EF4-FFF2-40B4-BE49-F238E27FC236}">
                <a16:creationId xmlns:a16="http://schemas.microsoft.com/office/drawing/2014/main" id="{E0DA3B47-B736-40D4-BD81-317C33EF0D83}"/>
              </a:ext>
            </a:extLst>
          </p:cNvPr>
          <p:cNvSpPr>
            <a:spLocks noGrp="1"/>
          </p:cNvSpPr>
          <p:nvPr>
            <p:ph type="title"/>
          </p:nvPr>
        </p:nvSpPr>
        <p:spPr/>
        <p:txBody>
          <a:bodyPr/>
          <a:lstStyle/>
          <a:p>
            <a:r>
              <a:rPr lang="en-US" altLang="zh-CN" dirty="0"/>
              <a:t>Small inter-class distances</a:t>
            </a:r>
            <a:endParaRPr lang="zh-CN" altLang="en-US" dirty="0"/>
          </a:p>
        </p:txBody>
      </p:sp>
      <p:sp>
        <p:nvSpPr>
          <p:cNvPr id="5" name="object 5"/>
          <p:cNvSpPr txBox="1"/>
          <p:nvPr/>
        </p:nvSpPr>
        <p:spPr>
          <a:xfrm>
            <a:off x="3031133" y="1337281"/>
            <a:ext cx="1017538" cy="216341"/>
          </a:xfrm>
          <a:prstGeom prst="rect">
            <a:avLst/>
          </a:prstGeom>
        </p:spPr>
        <p:txBody>
          <a:bodyPr vert="horz" wrap="square" lIns="0" tIns="0" rIns="0" bIns="0" rtlCol="0">
            <a:spAutoFit/>
          </a:bodyPr>
          <a:lstStyle/>
          <a:p>
            <a:pPr marL="8929"/>
            <a:r>
              <a:rPr sz="1406" dirty="0">
                <a:solidFill>
                  <a:srgbClr val="333336"/>
                </a:solidFill>
                <a:latin typeface="Euclid"/>
                <a:cs typeface="Euclid"/>
              </a:rPr>
              <a:t>Perturbation</a:t>
            </a:r>
            <a:endParaRPr sz="1406" dirty="0">
              <a:latin typeface="Euclid"/>
              <a:cs typeface="Euclid"/>
            </a:endParaRPr>
          </a:p>
        </p:txBody>
      </p:sp>
      <p:sp>
        <p:nvSpPr>
          <p:cNvPr id="6" name="object 6"/>
          <p:cNvSpPr txBox="1"/>
          <p:nvPr/>
        </p:nvSpPr>
        <p:spPr>
          <a:xfrm>
            <a:off x="4191992" y="1256913"/>
            <a:ext cx="830461" cy="490584"/>
          </a:xfrm>
          <a:prstGeom prst="rect">
            <a:avLst/>
          </a:prstGeom>
        </p:spPr>
        <p:txBody>
          <a:bodyPr vert="horz" wrap="square" lIns="0" tIns="0" rIns="0" bIns="0" rtlCol="0">
            <a:spAutoFit/>
          </a:bodyPr>
          <a:lstStyle/>
          <a:p>
            <a:pPr marL="8929" marR="3572" algn="ctr">
              <a:lnSpc>
                <a:spcPct val="116700"/>
              </a:lnSpc>
            </a:pPr>
            <a:r>
              <a:rPr sz="1406" dirty="0">
                <a:solidFill>
                  <a:srgbClr val="333336"/>
                </a:solidFill>
                <a:latin typeface="Euclid"/>
                <a:cs typeface="Euclid"/>
              </a:rPr>
              <a:t>Corrupted example</a:t>
            </a:r>
            <a:endParaRPr sz="1406" dirty="0">
              <a:latin typeface="Euclid"/>
              <a:cs typeface="Euclid"/>
            </a:endParaRPr>
          </a:p>
        </p:txBody>
      </p:sp>
      <p:sp>
        <p:nvSpPr>
          <p:cNvPr id="7" name="object 7"/>
          <p:cNvSpPr txBox="1"/>
          <p:nvPr/>
        </p:nvSpPr>
        <p:spPr>
          <a:xfrm>
            <a:off x="1780977" y="5480656"/>
            <a:ext cx="3339257" cy="585225"/>
          </a:xfrm>
          <a:prstGeom prst="rect">
            <a:avLst/>
          </a:prstGeom>
        </p:spPr>
        <p:txBody>
          <a:bodyPr vert="horz" wrap="square" lIns="0" tIns="0" rIns="0" bIns="0" rtlCol="0">
            <a:spAutoFit/>
          </a:bodyPr>
          <a:lstStyle/>
          <a:p>
            <a:pPr marL="62506" marR="3572" indent="-53576">
              <a:lnSpc>
                <a:spcPct val="141700"/>
              </a:lnSpc>
            </a:pPr>
            <a:r>
              <a:rPr sz="1406" dirty="0">
                <a:solidFill>
                  <a:srgbClr val="333336"/>
                </a:solidFill>
                <a:latin typeface="Euclid"/>
                <a:cs typeface="Euclid"/>
              </a:rPr>
              <a:t>All three perturbations have L2 norm 3.96 This is actually small. We typically use 7!</a:t>
            </a:r>
            <a:endParaRPr sz="1406" dirty="0">
              <a:latin typeface="Euclid"/>
              <a:cs typeface="Euclid"/>
            </a:endParaRPr>
          </a:p>
        </p:txBody>
      </p:sp>
      <p:sp>
        <p:nvSpPr>
          <p:cNvPr id="8" name="object 8"/>
          <p:cNvSpPr txBox="1"/>
          <p:nvPr/>
        </p:nvSpPr>
        <p:spPr>
          <a:xfrm>
            <a:off x="5397500" y="2176671"/>
            <a:ext cx="2361902" cy="490584"/>
          </a:xfrm>
          <a:prstGeom prst="rect">
            <a:avLst/>
          </a:prstGeom>
        </p:spPr>
        <p:txBody>
          <a:bodyPr vert="horz" wrap="square" lIns="0" tIns="0" rIns="0" bIns="0" rtlCol="0">
            <a:spAutoFit/>
          </a:bodyPr>
          <a:lstStyle/>
          <a:p>
            <a:pPr marL="8929" marR="3572">
              <a:lnSpc>
                <a:spcPct val="116700"/>
              </a:lnSpc>
            </a:pPr>
            <a:r>
              <a:rPr sz="1406" dirty="0">
                <a:solidFill>
                  <a:srgbClr val="333336"/>
                </a:solidFill>
                <a:latin typeface="Euclid"/>
                <a:cs typeface="Euclid"/>
              </a:rPr>
              <a:t>Perturbation changes the true class</a:t>
            </a:r>
            <a:endParaRPr sz="1406">
              <a:latin typeface="Euclid"/>
              <a:cs typeface="Euclid"/>
            </a:endParaRPr>
          </a:p>
        </p:txBody>
      </p:sp>
      <p:sp>
        <p:nvSpPr>
          <p:cNvPr id="9" name="object 9"/>
          <p:cNvSpPr txBox="1"/>
          <p:nvPr/>
        </p:nvSpPr>
        <p:spPr>
          <a:xfrm>
            <a:off x="5361781" y="3337531"/>
            <a:ext cx="2441376" cy="490584"/>
          </a:xfrm>
          <a:prstGeom prst="rect">
            <a:avLst/>
          </a:prstGeom>
        </p:spPr>
        <p:txBody>
          <a:bodyPr vert="horz" wrap="square" lIns="0" tIns="0" rIns="0" bIns="0" rtlCol="0">
            <a:spAutoFit/>
          </a:bodyPr>
          <a:lstStyle/>
          <a:p>
            <a:pPr marL="8929" marR="3572">
              <a:lnSpc>
                <a:spcPct val="116700"/>
              </a:lnSpc>
            </a:pPr>
            <a:r>
              <a:rPr sz="1406" dirty="0">
                <a:solidFill>
                  <a:srgbClr val="333336"/>
                </a:solidFill>
                <a:latin typeface="Euclid"/>
                <a:cs typeface="Euclid"/>
              </a:rPr>
              <a:t>Random perturbation does not change the class</a:t>
            </a:r>
            <a:endParaRPr sz="1406">
              <a:latin typeface="Euclid"/>
              <a:cs typeface="Euclid"/>
            </a:endParaRPr>
          </a:p>
        </p:txBody>
      </p:sp>
      <p:sp>
        <p:nvSpPr>
          <p:cNvPr id="10" name="object 10"/>
          <p:cNvSpPr txBox="1"/>
          <p:nvPr/>
        </p:nvSpPr>
        <p:spPr>
          <a:xfrm>
            <a:off x="5361782" y="4507320"/>
            <a:ext cx="2460575" cy="490584"/>
          </a:xfrm>
          <a:prstGeom prst="rect">
            <a:avLst/>
          </a:prstGeom>
        </p:spPr>
        <p:txBody>
          <a:bodyPr vert="horz" wrap="square" lIns="0" tIns="0" rIns="0" bIns="0" rtlCol="0">
            <a:spAutoFit/>
          </a:bodyPr>
          <a:lstStyle/>
          <a:p>
            <a:pPr marL="8929" marR="3572">
              <a:lnSpc>
                <a:spcPct val="116700"/>
              </a:lnSpc>
            </a:pPr>
            <a:r>
              <a:rPr sz="1406" dirty="0">
                <a:solidFill>
                  <a:srgbClr val="333336"/>
                </a:solidFill>
                <a:latin typeface="Euclid"/>
                <a:cs typeface="Euclid"/>
              </a:rPr>
              <a:t>Perturbation changes the input to “rubbish class”</a:t>
            </a:r>
            <a:endParaRPr sz="1406">
              <a:latin typeface="Euclid"/>
              <a:cs typeface="Euclid"/>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6E48E-8405-4435-B1F8-703178FC572C}"/>
              </a:ext>
            </a:extLst>
          </p:cNvPr>
          <p:cNvSpPr>
            <a:spLocks noGrp="1"/>
          </p:cNvSpPr>
          <p:nvPr>
            <p:ph type="title"/>
          </p:nvPr>
        </p:nvSpPr>
        <p:spPr/>
        <p:txBody>
          <a:bodyPr/>
          <a:lstStyle/>
          <a:p>
            <a:r>
              <a:rPr lang="en-US" altLang="zh-CN" dirty="0"/>
              <a:t>Overgeneralization</a:t>
            </a:r>
            <a:endParaRPr lang="zh-CN" altLang="en-US" dirty="0"/>
          </a:p>
        </p:txBody>
      </p:sp>
      <p:sp>
        <p:nvSpPr>
          <p:cNvPr id="3" name="内容占位符 2">
            <a:extLst>
              <a:ext uri="{FF2B5EF4-FFF2-40B4-BE49-F238E27FC236}">
                <a16:creationId xmlns:a16="http://schemas.microsoft.com/office/drawing/2014/main" id="{DE283DA0-E74D-4667-BC43-C2E25899E0AD}"/>
              </a:ext>
            </a:extLst>
          </p:cNvPr>
          <p:cNvSpPr>
            <a:spLocks noGrp="1"/>
          </p:cNvSpPr>
          <p:nvPr>
            <p:ph idx="1"/>
          </p:nvPr>
        </p:nvSpPr>
        <p:spPr/>
        <p:txBody>
          <a:bodyPr/>
          <a:lstStyle/>
          <a:p>
            <a:r>
              <a:rPr lang="en-US" altLang="zh-CN" dirty="0"/>
              <a:t>Coming to conclusion based on information that is too general and/or not specific enough (related: overfitting)</a:t>
            </a:r>
          </a:p>
          <a:p>
            <a:endParaRPr lang="zh-CN" altLang="en-US" dirty="0"/>
          </a:p>
        </p:txBody>
      </p:sp>
      <p:sp>
        <p:nvSpPr>
          <p:cNvPr id="4" name="页脚占位符 3">
            <a:extLst>
              <a:ext uri="{FF2B5EF4-FFF2-40B4-BE49-F238E27FC236}">
                <a16:creationId xmlns:a16="http://schemas.microsoft.com/office/drawing/2014/main" id="{72C95FD5-144A-4E67-8F76-9036A93603D2}"/>
              </a:ext>
            </a:extLst>
          </p:cNvPr>
          <p:cNvSpPr>
            <a:spLocks noGrp="1"/>
          </p:cNvSpPr>
          <p:nvPr>
            <p:ph type="ftr" sz="quarter" idx="11"/>
          </p:nvPr>
        </p:nvSpPr>
        <p:spPr/>
        <p:txBody>
          <a:bodyPr/>
          <a:lstStyle/>
          <a:p>
            <a:pPr>
              <a:defRPr/>
            </a:pPr>
            <a:endParaRPr lang="en-US" altLang="zh-CN">
              <a:solidFill>
                <a:srgbClr val="000000"/>
              </a:solidFill>
            </a:endParaRPr>
          </a:p>
        </p:txBody>
      </p:sp>
      <p:sp>
        <p:nvSpPr>
          <p:cNvPr id="6" name="object 5">
            <a:extLst>
              <a:ext uri="{FF2B5EF4-FFF2-40B4-BE49-F238E27FC236}">
                <a16:creationId xmlns:a16="http://schemas.microsoft.com/office/drawing/2014/main" id="{8015125A-6B0E-4DEE-B737-8F835CFF236C}"/>
              </a:ext>
            </a:extLst>
          </p:cNvPr>
          <p:cNvSpPr/>
          <p:nvPr/>
        </p:nvSpPr>
        <p:spPr>
          <a:xfrm>
            <a:off x="3124200" y="1775219"/>
            <a:ext cx="2895600" cy="467811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8038923"/>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11C7E-B865-4445-BF82-83B641586D25}"/>
              </a:ext>
            </a:extLst>
          </p:cNvPr>
          <p:cNvSpPr>
            <a:spLocks noGrp="1"/>
          </p:cNvSpPr>
          <p:nvPr>
            <p:ph type="title"/>
          </p:nvPr>
        </p:nvSpPr>
        <p:spPr/>
        <p:txBody>
          <a:bodyPr/>
          <a:lstStyle/>
          <a:p>
            <a:r>
              <a:rPr lang="en-US" altLang="zh-CN" dirty="0"/>
              <a:t>Correlation fallacy</a:t>
            </a:r>
            <a:endParaRPr lang="zh-CN" altLang="en-US" dirty="0"/>
          </a:p>
        </p:txBody>
      </p:sp>
      <p:sp>
        <p:nvSpPr>
          <p:cNvPr id="3" name="内容占位符 2">
            <a:extLst>
              <a:ext uri="{FF2B5EF4-FFF2-40B4-BE49-F238E27FC236}">
                <a16:creationId xmlns:a16="http://schemas.microsoft.com/office/drawing/2014/main" id="{C0834E1B-C48B-48A2-B6CA-1F990D2C836E}"/>
              </a:ext>
            </a:extLst>
          </p:cNvPr>
          <p:cNvSpPr>
            <a:spLocks noGrp="1"/>
          </p:cNvSpPr>
          <p:nvPr>
            <p:ph idx="1"/>
          </p:nvPr>
        </p:nvSpPr>
        <p:spPr/>
        <p:txBody>
          <a:bodyPr/>
          <a:lstStyle/>
          <a:p>
            <a:r>
              <a:rPr lang="en-US" altLang="zh-CN" dirty="0"/>
              <a:t>Confusing correlation with causation</a:t>
            </a:r>
            <a:endParaRPr lang="zh-CN" altLang="en-US" dirty="0"/>
          </a:p>
        </p:txBody>
      </p:sp>
      <p:sp>
        <p:nvSpPr>
          <p:cNvPr id="4" name="页脚占位符 3">
            <a:extLst>
              <a:ext uri="{FF2B5EF4-FFF2-40B4-BE49-F238E27FC236}">
                <a16:creationId xmlns:a16="http://schemas.microsoft.com/office/drawing/2014/main" id="{B71D8226-C099-45A8-8303-4F847E2073B3}"/>
              </a:ext>
            </a:extLst>
          </p:cNvPr>
          <p:cNvSpPr>
            <a:spLocks noGrp="1"/>
          </p:cNvSpPr>
          <p:nvPr>
            <p:ph type="ftr" sz="quarter" idx="11"/>
          </p:nvPr>
        </p:nvSpPr>
        <p:spPr/>
        <p:txBody>
          <a:bodyPr/>
          <a:lstStyle/>
          <a:p>
            <a:pPr>
              <a:defRPr/>
            </a:pPr>
            <a:endParaRPr lang="en-US" altLang="zh-CN">
              <a:solidFill>
                <a:srgbClr val="000000"/>
              </a:solidFill>
            </a:endParaRPr>
          </a:p>
        </p:txBody>
      </p:sp>
      <p:sp>
        <p:nvSpPr>
          <p:cNvPr id="6" name="object 5">
            <a:extLst>
              <a:ext uri="{FF2B5EF4-FFF2-40B4-BE49-F238E27FC236}">
                <a16:creationId xmlns:a16="http://schemas.microsoft.com/office/drawing/2014/main" id="{473D23DE-6D70-4A8D-B350-F7EA88B08E64}"/>
              </a:ext>
            </a:extLst>
          </p:cNvPr>
          <p:cNvSpPr/>
          <p:nvPr/>
        </p:nvSpPr>
        <p:spPr>
          <a:xfrm>
            <a:off x="1589567" y="1483389"/>
            <a:ext cx="6200845" cy="460489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53195403"/>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6621B-F988-4DF3-BF1C-898F5A102378}"/>
              </a:ext>
            </a:extLst>
          </p:cNvPr>
          <p:cNvSpPr>
            <a:spLocks noGrp="1"/>
          </p:cNvSpPr>
          <p:nvPr>
            <p:ph type="title"/>
          </p:nvPr>
        </p:nvSpPr>
        <p:spPr/>
        <p:txBody>
          <a:bodyPr/>
          <a:lstStyle/>
          <a:p>
            <a:r>
              <a:rPr lang="en-US" altLang="zh-CN" dirty="0"/>
              <a:t>Automation bias</a:t>
            </a:r>
            <a:endParaRPr lang="zh-CN" altLang="en-US" dirty="0"/>
          </a:p>
        </p:txBody>
      </p:sp>
      <p:sp>
        <p:nvSpPr>
          <p:cNvPr id="3" name="内容占位符 2">
            <a:extLst>
              <a:ext uri="{FF2B5EF4-FFF2-40B4-BE49-F238E27FC236}">
                <a16:creationId xmlns:a16="http://schemas.microsoft.com/office/drawing/2014/main" id="{5B79900F-F8B8-4F70-BAAB-36B14F96D374}"/>
              </a:ext>
            </a:extLst>
          </p:cNvPr>
          <p:cNvSpPr>
            <a:spLocks noGrp="1"/>
          </p:cNvSpPr>
          <p:nvPr>
            <p:ph idx="1"/>
          </p:nvPr>
        </p:nvSpPr>
        <p:spPr/>
        <p:txBody>
          <a:bodyPr/>
          <a:lstStyle/>
          <a:p>
            <a:r>
              <a:rPr lang="en-US" altLang="zh-CN" dirty="0"/>
              <a:t>Propensity for humans to favor suggestions from automated decision-making systems over contradictory information without automation</a:t>
            </a:r>
          </a:p>
          <a:p>
            <a:endParaRPr lang="zh-CN" altLang="en-US" dirty="0"/>
          </a:p>
        </p:txBody>
      </p:sp>
      <p:sp>
        <p:nvSpPr>
          <p:cNvPr id="4" name="页脚占位符 3">
            <a:extLst>
              <a:ext uri="{FF2B5EF4-FFF2-40B4-BE49-F238E27FC236}">
                <a16:creationId xmlns:a16="http://schemas.microsoft.com/office/drawing/2014/main" id="{42965198-EA36-4A1C-96FB-B8359EC297F6}"/>
              </a:ext>
            </a:extLst>
          </p:cNvPr>
          <p:cNvSpPr>
            <a:spLocks noGrp="1"/>
          </p:cNvSpPr>
          <p:nvPr>
            <p:ph type="ftr" sz="quarter" idx="11"/>
          </p:nvPr>
        </p:nvSpPr>
        <p:spPr/>
        <p:txBody>
          <a:bodyPr/>
          <a:lstStyle/>
          <a:p>
            <a:pPr>
              <a:defRPr/>
            </a:pPr>
            <a:endParaRPr lang="en-US" altLang="zh-CN">
              <a:solidFill>
                <a:srgbClr val="000000"/>
              </a:solidFill>
            </a:endParaRPr>
          </a:p>
        </p:txBody>
      </p:sp>
      <p:sp>
        <p:nvSpPr>
          <p:cNvPr id="6" name="object 7">
            <a:extLst>
              <a:ext uri="{FF2B5EF4-FFF2-40B4-BE49-F238E27FC236}">
                <a16:creationId xmlns:a16="http://schemas.microsoft.com/office/drawing/2014/main" id="{A22CC40B-C03D-4EC0-ABE5-14C443D859C4}"/>
              </a:ext>
            </a:extLst>
          </p:cNvPr>
          <p:cNvSpPr/>
          <p:nvPr/>
        </p:nvSpPr>
        <p:spPr>
          <a:xfrm>
            <a:off x="659402" y="1987675"/>
            <a:ext cx="7944848" cy="39392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10064778"/>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78D78-5901-4BCE-8860-7AADC7AA4A59}"/>
              </a:ext>
            </a:extLst>
          </p:cNvPr>
          <p:cNvSpPr>
            <a:spLocks noGrp="1"/>
          </p:cNvSpPr>
          <p:nvPr>
            <p:ph type="title"/>
          </p:nvPr>
        </p:nvSpPr>
        <p:spPr/>
        <p:txBody>
          <a:bodyPr/>
          <a:lstStyle/>
          <a:p>
            <a:r>
              <a:rPr lang="en-US" altLang="zh-CN" dirty="0"/>
              <a:t>Bias “Laundering”</a:t>
            </a:r>
            <a:endParaRPr lang="zh-CN" altLang="en-US" dirty="0"/>
          </a:p>
        </p:txBody>
      </p:sp>
      <p:sp>
        <p:nvSpPr>
          <p:cNvPr id="3" name="内容占位符 2">
            <a:extLst>
              <a:ext uri="{FF2B5EF4-FFF2-40B4-BE49-F238E27FC236}">
                <a16:creationId xmlns:a16="http://schemas.microsoft.com/office/drawing/2014/main" id="{3720BB35-42F7-4638-A126-EBB09B2AC4D5}"/>
              </a:ext>
            </a:extLst>
          </p:cNvPr>
          <p:cNvSpPr>
            <a:spLocks noGrp="1"/>
          </p:cNvSpPr>
          <p:nvPr>
            <p:ph idx="1"/>
          </p:nvPr>
        </p:nvSpPr>
        <p:spPr/>
        <p:txBody>
          <a:bodyPr/>
          <a:lstStyle/>
          <a:p>
            <a:r>
              <a:rPr lang="en-US" altLang="zh-CN" dirty="0"/>
              <a:t>Human data perpetuates human biases.</a:t>
            </a:r>
          </a:p>
          <a:p>
            <a:r>
              <a:rPr lang="en-US" altLang="zh-CN" dirty="0"/>
              <a:t>As ML learns from human data, the result is a bias network effect.</a:t>
            </a:r>
          </a:p>
          <a:p>
            <a:endParaRPr lang="zh-CN" altLang="en-US" dirty="0"/>
          </a:p>
        </p:txBody>
      </p:sp>
      <p:sp>
        <p:nvSpPr>
          <p:cNvPr id="4" name="页脚占位符 3">
            <a:extLst>
              <a:ext uri="{FF2B5EF4-FFF2-40B4-BE49-F238E27FC236}">
                <a16:creationId xmlns:a16="http://schemas.microsoft.com/office/drawing/2014/main" id="{859E128D-F039-49C8-AD9B-52B506CF325F}"/>
              </a:ext>
            </a:extLst>
          </p:cNvPr>
          <p:cNvSpPr>
            <a:spLocks noGrp="1"/>
          </p:cNvSpPr>
          <p:nvPr>
            <p:ph type="ftr" sz="quarter" idx="11"/>
          </p:nvPr>
        </p:nvSpPr>
        <p:spPr/>
        <p:txBody>
          <a:bodyPr/>
          <a:lstStyle/>
          <a:p>
            <a:pPr>
              <a:defRPr/>
            </a:pPr>
            <a:endParaRPr lang="en-US" altLang="zh-CN">
              <a:solidFill>
                <a:srgbClr val="000000"/>
              </a:solidFill>
            </a:endParaRPr>
          </a:p>
        </p:txBody>
      </p:sp>
      <p:pic>
        <p:nvPicPr>
          <p:cNvPr id="7" name="图片 6">
            <a:extLst>
              <a:ext uri="{FF2B5EF4-FFF2-40B4-BE49-F238E27FC236}">
                <a16:creationId xmlns:a16="http://schemas.microsoft.com/office/drawing/2014/main" id="{4B3868E7-CAEB-4DC2-9D03-DC2FA21C7684}"/>
              </a:ext>
            </a:extLst>
          </p:cNvPr>
          <p:cNvPicPr>
            <a:picLocks noChangeAspect="1"/>
          </p:cNvPicPr>
          <p:nvPr/>
        </p:nvPicPr>
        <p:blipFill>
          <a:blip r:embed="rId2"/>
          <a:stretch>
            <a:fillRect/>
          </a:stretch>
        </p:blipFill>
        <p:spPr>
          <a:xfrm>
            <a:off x="535492" y="1886241"/>
            <a:ext cx="8144454" cy="4567095"/>
          </a:xfrm>
          <a:prstGeom prst="rect">
            <a:avLst/>
          </a:prstGeom>
        </p:spPr>
      </p:pic>
    </p:spTree>
    <p:extLst>
      <p:ext uri="{BB962C8B-B14F-4D97-AF65-F5344CB8AC3E}">
        <p14:creationId xmlns:p14="http://schemas.microsoft.com/office/powerpoint/2010/main" val="26046607"/>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790B7-3BCD-456E-A209-58B541AD19C9}"/>
              </a:ext>
            </a:extLst>
          </p:cNvPr>
          <p:cNvSpPr>
            <a:spLocks noGrp="1"/>
          </p:cNvSpPr>
          <p:nvPr>
            <p:ph type="title"/>
          </p:nvPr>
        </p:nvSpPr>
        <p:spPr/>
        <p:txBody>
          <a:bodyPr/>
          <a:lstStyle/>
          <a:p>
            <a:r>
              <a:rPr lang="en-US" altLang="zh-CN" dirty="0"/>
              <a:t>BIAS = BAD ??</a:t>
            </a:r>
            <a:endParaRPr lang="zh-CN" altLang="en-US" dirty="0"/>
          </a:p>
        </p:txBody>
      </p:sp>
      <p:sp>
        <p:nvSpPr>
          <p:cNvPr id="3" name="内容占位符 2">
            <a:extLst>
              <a:ext uri="{FF2B5EF4-FFF2-40B4-BE49-F238E27FC236}">
                <a16:creationId xmlns:a16="http://schemas.microsoft.com/office/drawing/2014/main" id="{C41D7A28-1021-4F19-9E27-FD0EE8F3A905}"/>
              </a:ext>
            </a:extLst>
          </p:cNvPr>
          <p:cNvSpPr>
            <a:spLocks noGrp="1"/>
          </p:cNvSpPr>
          <p:nvPr>
            <p:ph idx="1"/>
          </p:nvPr>
        </p:nvSpPr>
        <p:spPr/>
        <p:txBody>
          <a:bodyPr/>
          <a:lstStyle/>
          <a:p>
            <a:r>
              <a:rPr lang="en-US" altLang="zh-CN" dirty="0"/>
              <a:t>“Bias” can be Good, Bad, Neutral</a:t>
            </a:r>
          </a:p>
          <a:p>
            <a:endParaRPr lang="en-US" altLang="zh-CN" dirty="0"/>
          </a:p>
          <a:p>
            <a:r>
              <a:rPr lang="en-US" altLang="zh-CN" dirty="0"/>
              <a:t>Bias in statistics and ML</a:t>
            </a:r>
          </a:p>
          <a:p>
            <a:pPr lvl="1"/>
            <a:r>
              <a:rPr lang="en-US" altLang="zh-CN" dirty="0"/>
              <a:t>Bias of an estimator:  Difference between the predictions and the correct values that we are trying to predict</a:t>
            </a:r>
          </a:p>
          <a:p>
            <a:pPr lvl="1"/>
            <a:r>
              <a:rPr lang="en-US" altLang="zh-CN" dirty="0"/>
              <a:t>The "bias" term b (e.g., y = mx + b)</a:t>
            </a:r>
          </a:p>
          <a:p>
            <a:r>
              <a:rPr lang="en-US" altLang="zh-CN" dirty="0"/>
              <a:t>Cognitive biases</a:t>
            </a:r>
          </a:p>
          <a:p>
            <a:pPr lvl="1"/>
            <a:r>
              <a:rPr lang="en-US" altLang="zh-CN" dirty="0"/>
              <a:t>Confirmation bias, Recency bias, Optimism bias</a:t>
            </a:r>
          </a:p>
          <a:p>
            <a:r>
              <a:rPr lang="en-US" altLang="zh-CN" dirty="0"/>
              <a:t>Algorithmic bias</a:t>
            </a:r>
          </a:p>
          <a:p>
            <a:pPr lvl="1"/>
            <a:r>
              <a:rPr lang="en-US" altLang="zh-CN" dirty="0"/>
              <a:t>Unjust, unfair, or prejudicial treatment of people related to race, income, sexual orientation, religion, gender, and other characteristics historically associated with discrimination and marginalization, when and where they manifest in algorithmic systems or algorithmically aided decision-making</a:t>
            </a:r>
          </a:p>
          <a:p>
            <a:endParaRPr lang="zh-CN" altLang="en-US" dirty="0"/>
          </a:p>
        </p:txBody>
      </p:sp>
      <p:sp>
        <p:nvSpPr>
          <p:cNvPr id="4" name="页脚占位符 3">
            <a:extLst>
              <a:ext uri="{FF2B5EF4-FFF2-40B4-BE49-F238E27FC236}">
                <a16:creationId xmlns:a16="http://schemas.microsoft.com/office/drawing/2014/main" id="{9AE805AB-A391-47F8-963C-E40DC9B0E69F}"/>
              </a:ext>
            </a:extLst>
          </p:cNvPr>
          <p:cNvSpPr>
            <a:spLocks noGrp="1"/>
          </p:cNvSpPr>
          <p:nvPr>
            <p:ph type="ftr" sz="quarter" idx="11"/>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1471059706"/>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D112014-CF5C-4E06-B6FB-EC4EA1B37E06}"/>
              </a:ext>
            </a:extLst>
          </p:cNvPr>
          <p:cNvSpPr>
            <a:spLocks noGrp="1"/>
          </p:cNvSpPr>
          <p:nvPr>
            <p:ph type="body" idx="1"/>
          </p:nvPr>
        </p:nvSpPr>
        <p:spPr>
          <a:xfrm>
            <a:off x="685800" y="2135273"/>
            <a:ext cx="7772400" cy="3091481"/>
          </a:xfrm>
        </p:spPr>
        <p:txBody>
          <a:bodyPr/>
          <a:lstStyle/>
          <a:p>
            <a:r>
              <a:rPr lang="en-US" altLang="zh-CN" sz="2400" dirty="0"/>
              <a:t>“Although neural networks might be said to write their own programs, they do so towards goals set by humans, using data collected for human purposes. If the data is skewed, even by accident, the computers will amplify injustice.” </a:t>
            </a:r>
          </a:p>
          <a:p>
            <a:endParaRPr lang="en-US" altLang="zh-CN" sz="2400" dirty="0"/>
          </a:p>
          <a:p>
            <a:pPr algn="r"/>
            <a:r>
              <a:rPr lang="en-US" altLang="zh-CN" sz="2400" dirty="0"/>
              <a:t>— The Guardian</a:t>
            </a:r>
            <a:endParaRPr lang="zh-CN" altLang="en-US" sz="2400" dirty="0"/>
          </a:p>
        </p:txBody>
      </p:sp>
    </p:spTree>
    <p:extLst>
      <p:ext uri="{BB962C8B-B14F-4D97-AF65-F5344CB8AC3E}">
        <p14:creationId xmlns:p14="http://schemas.microsoft.com/office/powerpoint/2010/main" val="3163108494"/>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53BB674-3424-463B-BF3B-62BD04880318}"/>
              </a:ext>
            </a:extLst>
          </p:cNvPr>
          <p:cNvSpPr>
            <a:spLocks noGrp="1"/>
          </p:cNvSpPr>
          <p:nvPr>
            <p:ph type="title"/>
          </p:nvPr>
        </p:nvSpPr>
        <p:spPr/>
        <p:txBody>
          <a:bodyPr/>
          <a:lstStyle/>
          <a:p>
            <a:r>
              <a:rPr lang="en-US" altLang="zh-CN" dirty="0"/>
              <a:t>Predicting Future Criminal Behavior</a:t>
            </a:r>
            <a:endParaRPr lang="zh-CN" altLang="en-US" dirty="0"/>
          </a:p>
        </p:txBody>
      </p:sp>
      <p:sp>
        <p:nvSpPr>
          <p:cNvPr id="5" name="内容占位符 4">
            <a:extLst>
              <a:ext uri="{FF2B5EF4-FFF2-40B4-BE49-F238E27FC236}">
                <a16:creationId xmlns:a16="http://schemas.microsoft.com/office/drawing/2014/main" id="{8B84995E-E601-4886-84A7-DA17D44F1787}"/>
              </a:ext>
            </a:extLst>
          </p:cNvPr>
          <p:cNvSpPr>
            <a:spLocks noGrp="1"/>
          </p:cNvSpPr>
          <p:nvPr>
            <p:ph idx="1"/>
          </p:nvPr>
        </p:nvSpPr>
        <p:spPr/>
        <p:txBody>
          <a:bodyPr/>
          <a:lstStyle/>
          <a:p>
            <a:r>
              <a:rPr lang="en-US" altLang="zh-CN" dirty="0"/>
              <a:t>Predicting Policing</a:t>
            </a:r>
          </a:p>
          <a:p>
            <a:pPr lvl="1"/>
            <a:r>
              <a:rPr lang="en-US" altLang="zh-CN" dirty="0"/>
              <a:t>Algorithms identify potential crime hot-spots</a:t>
            </a:r>
          </a:p>
          <a:p>
            <a:pPr lvl="1"/>
            <a:r>
              <a:rPr lang="en-US" altLang="zh-CN" dirty="0"/>
              <a:t>Based on where crime is previously reported, not where it is known to have occurred</a:t>
            </a:r>
          </a:p>
          <a:p>
            <a:pPr lvl="1"/>
            <a:r>
              <a:rPr lang="en-US" altLang="zh-CN" dirty="0"/>
              <a:t>Predicts future events from past</a:t>
            </a:r>
          </a:p>
          <a:p>
            <a:endParaRPr lang="zh-CN" altLang="en-US" dirty="0"/>
          </a:p>
        </p:txBody>
      </p:sp>
      <p:sp>
        <p:nvSpPr>
          <p:cNvPr id="6" name="object 5">
            <a:extLst>
              <a:ext uri="{FF2B5EF4-FFF2-40B4-BE49-F238E27FC236}">
                <a16:creationId xmlns:a16="http://schemas.microsoft.com/office/drawing/2014/main" id="{ED7627CA-2057-4336-8BF2-2A6D6FA85A90}"/>
              </a:ext>
            </a:extLst>
          </p:cNvPr>
          <p:cNvSpPr/>
          <p:nvPr/>
        </p:nvSpPr>
        <p:spPr>
          <a:xfrm>
            <a:off x="1859461" y="3024994"/>
            <a:ext cx="5496515" cy="258847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50392733"/>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DC5E2-7D7C-43EA-8EB0-55431AFD88BD}"/>
              </a:ext>
            </a:extLst>
          </p:cNvPr>
          <p:cNvSpPr>
            <a:spLocks noGrp="1"/>
          </p:cNvSpPr>
          <p:nvPr>
            <p:ph type="title"/>
          </p:nvPr>
        </p:nvSpPr>
        <p:spPr/>
        <p:txBody>
          <a:bodyPr/>
          <a:lstStyle/>
          <a:p>
            <a:r>
              <a:rPr lang="en-US" altLang="zh-CN" dirty="0"/>
              <a:t>Predicting Sentencing</a:t>
            </a:r>
            <a:endParaRPr lang="zh-CN" altLang="en-US" dirty="0"/>
          </a:p>
        </p:txBody>
      </p:sp>
      <p:sp>
        <p:nvSpPr>
          <p:cNvPr id="3" name="内容占位符 2">
            <a:extLst>
              <a:ext uri="{FF2B5EF4-FFF2-40B4-BE49-F238E27FC236}">
                <a16:creationId xmlns:a16="http://schemas.microsoft.com/office/drawing/2014/main" id="{49F91C00-E1AC-40F1-9DCB-3E4858C6BBC2}"/>
              </a:ext>
            </a:extLst>
          </p:cNvPr>
          <p:cNvSpPr>
            <a:spLocks noGrp="1"/>
          </p:cNvSpPr>
          <p:nvPr>
            <p:ph idx="1"/>
          </p:nvPr>
        </p:nvSpPr>
        <p:spPr/>
        <p:txBody>
          <a:bodyPr/>
          <a:lstStyle/>
          <a:p>
            <a:r>
              <a:rPr lang="en-US" altLang="zh-CN" dirty="0"/>
              <a:t>Prater (who is </a:t>
            </a:r>
            <a:r>
              <a:rPr lang="en-US" altLang="zh-CN" dirty="0">
                <a:solidFill>
                  <a:srgbClr val="00B050"/>
                </a:solidFill>
              </a:rPr>
              <a:t>white</a:t>
            </a:r>
            <a:r>
              <a:rPr lang="en-US" altLang="zh-CN" dirty="0"/>
              <a:t>) rated </a:t>
            </a:r>
            <a:r>
              <a:rPr lang="en-US" altLang="zh-CN" dirty="0">
                <a:solidFill>
                  <a:srgbClr val="00B050"/>
                </a:solidFill>
              </a:rPr>
              <a:t>low risk </a:t>
            </a:r>
            <a:r>
              <a:rPr lang="en-US" altLang="zh-CN" dirty="0"/>
              <a:t>after shoplifting, despite two armed robberies; one attempted armed robbery.</a:t>
            </a:r>
          </a:p>
          <a:p>
            <a:r>
              <a:rPr lang="en-US" altLang="zh-CN" dirty="0"/>
              <a:t>Borden (who is </a:t>
            </a:r>
            <a:r>
              <a:rPr lang="en-US" altLang="zh-CN" dirty="0">
                <a:solidFill>
                  <a:srgbClr val="C00000"/>
                </a:solidFill>
              </a:rPr>
              <a:t>black</a:t>
            </a:r>
            <a:r>
              <a:rPr lang="en-US" altLang="zh-CN" dirty="0"/>
              <a:t>) rated </a:t>
            </a:r>
            <a:r>
              <a:rPr lang="en-US" altLang="zh-CN" dirty="0">
                <a:solidFill>
                  <a:srgbClr val="C00000"/>
                </a:solidFill>
              </a:rPr>
              <a:t>high risk </a:t>
            </a:r>
            <a:r>
              <a:rPr lang="en-US" altLang="zh-CN" dirty="0"/>
              <a:t>after she and a friend took (but returned before police arrived) a bike and scooter sitting outside.</a:t>
            </a:r>
          </a:p>
          <a:p>
            <a:r>
              <a:rPr lang="en-US" altLang="zh-CN" dirty="0"/>
              <a:t>Two years later, Borden has not been charged with any new crimes. Prater serving 8-year prison term for grand theft.</a:t>
            </a:r>
          </a:p>
          <a:p>
            <a:endParaRPr lang="zh-CN" altLang="en-US" dirty="0"/>
          </a:p>
        </p:txBody>
      </p:sp>
      <p:sp>
        <p:nvSpPr>
          <p:cNvPr id="4" name="页脚占位符 3">
            <a:extLst>
              <a:ext uri="{FF2B5EF4-FFF2-40B4-BE49-F238E27FC236}">
                <a16:creationId xmlns:a16="http://schemas.microsoft.com/office/drawing/2014/main" id="{6A874720-8BB4-4364-BEF6-7846E11939A0}"/>
              </a:ext>
            </a:extLst>
          </p:cNvPr>
          <p:cNvSpPr>
            <a:spLocks noGrp="1"/>
          </p:cNvSpPr>
          <p:nvPr>
            <p:ph type="ftr" sz="quarter" idx="11"/>
          </p:nvPr>
        </p:nvSpPr>
        <p:spPr/>
        <p:txBody>
          <a:bodyPr/>
          <a:lstStyle/>
          <a:p>
            <a:pPr>
              <a:defRPr/>
            </a:pPr>
            <a:endParaRPr lang="en-US" altLang="zh-CN">
              <a:solidFill>
                <a:srgbClr val="000000"/>
              </a:solidFill>
            </a:endParaRPr>
          </a:p>
        </p:txBody>
      </p:sp>
    </p:spTree>
    <p:extLst>
      <p:ext uri="{BB962C8B-B14F-4D97-AF65-F5344CB8AC3E}">
        <p14:creationId xmlns:p14="http://schemas.microsoft.com/office/powerpoint/2010/main" val="1240610281"/>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CEAD8-ED7C-4FDF-B2A0-721C4E88D00B}"/>
              </a:ext>
            </a:extLst>
          </p:cNvPr>
          <p:cNvSpPr>
            <a:spLocks noGrp="1"/>
          </p:cNvSpPr>
          <p:nvPr>
            <p:ph type="title"/>
          </p:nvPr>
        </p:nvSpPr>
        <p:spPr/>
        <p:txBody>
          <a:bodyPr/>
          <a:lstStyle/>
          <a:p>
            <a:r>
              <a:rPr lang="en-US" altLang="zh-CN" dirty="0"/>
              <a:t>Predicting Criminality</a:t>
            </a:r>
            <a:endParaRPr lang="zh-CN" altLang="en-US" dirty="0"/>
          </a:p>
        </p:txBody>
      </p:sp>
      <p:sp>
        <p:nvSpPr>
          <p:cNvPr id="3" name="内容占位符 2">
            <a:extLst>
              <a:ext uri="{FF2B5EF4-FFF2-40B4-BE49-F238E27FC236}">
                <a16:creationId xmlns:a16="http://schemas.microsoft.com/office/drawing/2014/main" id="{A529BD38-3572-4650-9FCE-C6A24F31FA8C}"/>
              </a:ext>
            </a:extLst>
          </p:cNvPr>
          <p:cNvSpPr>
            <a:spLocks noGrp="1"/>
          </p:cNvSpPr>
          <p:nvPr>
            <p:ph idx="1"/>
          </p:nvPr>
        </p:nvSpPr>
        <p:spPr>
          <a:xfrm>
            <a:off x="566738" y="931026"/>
            <a:ext cx="4165900" cy="5522310"/>
          </a:xfrm>
        </p:spPr>
        <p:txBody>
          <a:bodyPr/>
          <a:lstStyle/>
          <a:p>
            <a:r>
              <a:rPr lang="en-US" altLang="zh-CN" dirty="0"/>
              <a:t>“Automated Inference on Criminality using Face Images” Wu and Zhang, 2016. </a:t>
            </a:r>
            <a:r>
              <a:rPr lang="en-US" altLang="zh-CN" dirty="0" err="1"/>
              <a:t>arXiv</a:t>
            </a:r>
            <a:endParaRPr lang="en-US" altLang="zh-CN" dirty="0"/>
          </a:p>
          <a:p>
            <a:r>
              <a:rPr lang="en-US" altLang="zh-CN" dirty="0"/>
              <a:t>1,856 closely cropped images of faces; Includes “wanted suspect” ID pictures from specific regions.</a:t>
            </a:r>
          </a:p>
          <a:p>
            <a:r>
              <a:rPr lang="en-US" altLang="zh-CN" dirty="0"/>
              <a:t>“[…] angle θ from nose tip to two mouth corners is on average 19.6% smaller for criminals than for</a:t>
            </a:r>
          </a:p>
          <a:p>
            <a:r>
              <a:rPr lang="en-US" altLang="zh-CN" dirty="0"/>
              <a:t>non-criminals ...”</a:t>
            </a:r>
          </a:p>
          <a:p>
            <a:pPr lvl="1"/>
            <a:endParaRPr lang="zh-CN" altLang="en-US" dirty="0"/>
          </a:p>
        </p:txBody>
      </p:sp>
      <p:sp>
        <p:nvSpPr>
          <p:cNvPr id="4" name="页脚占位符 3">
            <a:extLst>
              <a:ext uri="{FF2B5EF4-FFF2-40B4-BE49-F238E27FC236}">
                <a16:creationId xmlns:a16="http://schemas.microsoft.com/office/drawing/2014/main" id="{3C953DE3-00EB-4980-8CBA-1DBD5E3AB69F}"/>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841E4783-E975-45D9-92AD-DAF4F01BC6A1}"/>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68</a:t>
            </a:fld>
            <a:endParaRPr lang="en-US" altLang="zh-CN">
              <a:solidFill>
                <a:srgbClr val="000000"/>
              </a:solidFill>
            </a:endParaRPr>
          </a:p>
        </p:txBody>
      </p:sp>
      <p:sp>
        <p:nvSpPr>
          <p:cNvPr id="6" name="object 7">
            <a:extLst>
              <a:ext uri="{FF2B5EF4-FFF2-40B4-BE49-F238E27FC236}">
                <a16:creationId xmlns:a16="http://schemas.microsoft.com/office/drawing/2014/main" id="{43329FA5-CF5D-45E4-9F1D-52CF65CA5970}"/>
              </a:ext>
            </a:extLst>
          </p:cNvPr>
          <p:cNvSpPr/>
          <p:nvPr/>
        </p:nvSpPr>
        <p:spPr>
          <a:xfrm>
            <a:off x="5010487" y="1083153"/>
            <a:ext cx="3974548" cy="3744775"/>
          </a:xfrm>
          <a:prstGeom prst="rect">
            <a:avLst/>
          </a:prstGeom>
          <a:blipFill>
            <a:blip r:embed="rId2" cstate="print"/>
            <a:stretch>
              <a:fillRect/>
            </a:stretch>
          </a:blipFill>
        </p:spPr>
        <p:txBody>
          <a:bodyPr wrap="square" lIns="0" tIns="0" rIns="0" bIns="0" rtlCol="0"/>
          <a:lstStyle/>
          <a:p>
            <a:endParaRPr/>
          </a:p>
        </p:txBody>
      </p:sp>
      <p:sp>
        <p:nvSpPr>
          <p:cNvPr id="8" name="矩形 7">
            <a:extLst>
              <a:ext uri="{FF2B5EF4-FFF2-40B4-BE49-F238E27FC236}">
                <a16:creationId xmlns:a16="http://schemas.microsoft.com/office/drawing/2014/main" id="{69B09730-D5FF-4693-BC22-28E03FD0DD9C}"/>
              </a:ext>
            </a:extLst>
          </p:cNvPr>
          <p:cNvSpPr/>
          <p:nvPr/>
        </p:nvSpPr>
        <p:spPr>
          <a:xfrm>
            <a:off x="5844540" y="4971944"/>
            <a:ext cx="1952779" cy="369332"/>
          </a:xfrm>
          <a:prstGeom prst="rect">
            <a:avLst/>
          </a:prstGeom>
        </p:spPr>
        <p:txBody>
          <a:bodyPr wrap="none">
            <a:spAutoFit/>
          </a:bodyPr>
          <a:lstStyle/>
          <a:p>
            <a:r>
              <a:rPr lang="en-US" altLang="zh-CN" dirty="0"/>
              <a:t>The Media Blitz</a:t>
            </a:r>
            <a:endParaRPr lang="zh-CN" altLang="en-US" dirty="0"/>
          </a:p>
        </p:txBody>
      </p:sp>
    </p:spTree>
    <p:extLst>
      <p:ext uri="{BB962C8B-B14F-4D97-AF65-F5344CB8AC3E}">
        <p14:creationId xmlns:p14="http://schemas.microsoft.com/office/powerpoint/2010/main" val="235149244"/>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DA6E-7E5B-4F94-A923-8B2A365BB48F}"/>
              </a:ext>
            </a:extLst>
          </p:cNvPr>
          <p:cNvSpPr>
            <a:spLocks noGrp="1"/>
          </p:cNvSpPr>
          <p:nvPr>
            <p:ph type="title"/>
          </p:nvPr>
        </p:nvSpPr>
        <p:spPr/>
        <p:txBody>
          <a:bodyPr/>
          <a:lstStyle/>
          <a:p>
            <a:r>
              <a:rPr lang="en-US" altLang="zh-CN" dirty="0"/>
              <a:t>Predicting Homosexuality</a:t>
            </a:r>
            <a:endParaRPr lang="zh-CN" altLang="en-US" dirty="0"/>
          </a:p>
        </p:txBody>
      </p:sp>
      <p:sp>
        <p:nvSpPr>
          <p:cNvPr id="3" name="内容占位符 2">
            <a:extLst>
              <a:ext uri="{FF2B5EF4-FFF2-40B4-BE49-F238E27FC236}">
                <a16:creationId xmlns:a16="http://schemas.microsoft.com/office/drawing/2014/main" id="{C6E47FA6-ABA6-4951-9C09-0052E770BA73}"/>
              </a:ext>
            </a:extLst>
          </p:cNvPr>
          <p:cNvSpPr>
            <a:spLocks noGrp="1"/>
          </p:cNvSpPr>
          <p:nvPr>
            <p:ph idx="1"/>
          </p:nvPr>
        </p:nvSpPr>
        <p:spPr>
          <a:xfrm>
            <a:off x="566738" y="931026"/>
            <a:ext cx="4388321" cy="5522310"/>
          </a:xfrm>
        </p:spPr>
        <p:txBody>
          <a:bodyPr/>
          <a:lstStyle/>
          <a:p>
            <a:r>
              <a:rPr lang="en-US" altLang="zh-CN" dirty="0"/>
              <a:t>Wang and Kosinski, Deep neural networks are more accurate than humans at detecting sexual orientation from facial images, 2017.</a:t>
            </a:r>
          </a:p>
          <a:p>
            <a:r>
              <a:rPr lang="en-US" altLang="zh-CN" dirty="0"/>
              <a:t>“Sexual orientation detector” using 35,326 images from public profiles on a US dating website.</a:t>
            </a:r>
          </a:p>
          <a:p>
            <a:r>
              <a:rPr lang="en-US" altLang="zh-CN" dirty="0"/>
              <a:t>“Consistent with the prenatal hormone theory [PHT] of sexual orientation, gay men and women tended to have gender-atypical facial morphology.”</a:t>
            </a:r>
          </a:p>
          <a:p>
            <a:endParaRPr lang="zh-CN" altLang="en-US" dirty="0"/>
          </a:p>
        </p:txBody>
      </p:sp>
      <p:sp>
        <p:nvSpPr>
          <p:cNvPr id="4" name="页脚占位符 3">
            <a:extLst>
              <a:ext uri="{FF2B5EF4-FFF2-40B4-BE49-F238E27FC236}">
                <a16:creationId xmlns:a16="http://schemas.microsoft.com/office/drawing/2014/main" id="{8A82E2BD-299E-4C66-9EAD-B1E79FDD281E}"/>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C48FEEAF-B8F4-44FF-B46B-ABC9706A985F}"/>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69</a:t>
            </a:fld>
            <a:endParaRPr lang="en-US" altLang="zh-CN">
              <a:solidFill>
                <a:srgbClr val="000000"/>
              </a:solidFill>
            </a:endParaRPr>
          </a:p>
        </p:txBody>
      </p:sp>
      <p:sp>
        <p:nvSpPr>
          <p:cNvPr id="6" name="object 6">
            <a:extLst>
              <a:ext uri="{FF2B5EF4-FFF2-40B4-BE49-F238E27FC236}">
                <a16:creationId xmlns:a16="http://schemas.microsoft.com/office/drawing/2014/main" id="{94832CAB-61AA-4F70-9CD1-B7FFF18D2D0D}"/>
              </a:ext>
            </a:extLst>
          </p:cNvPr>
          <p:cNvSpPr/>
          <p:nvPr/>
        </p:nvSpPr>
        <p:spPr>
          <a:xfrm>
            <a:off x="6987697" y="1577696"/>
            <a:ext cx="1593899" cy="1568699"/>
          </a:xfrm>
          <a:prstGeom prst="rect">
            <a:avLst/>
          </a:prstGeom>
          <a:blipFill>
            <a:blip r:embed="rId2" cstate="print"/>
            <a:stretch>
              <a:fillRect/>
            </a:stretch>
          </a:blipFill>
        </p:spPr>
        <p:txBody>
          <a:bodyPr wrap="square" lIns="0" tIns="0" rIns="0" bIns="0" rtlCol="0"/>
          <a:lstStyle/>
          <a:p>
            <a:endParaRPr/>
          </a:p>
        </p:txBody>
      </p:sp>
      <p:sp>
        <p:nvSpPr>
          <p:cNvPr id="7" name="object 9">
            <a:extLst>
              <a:ext uri="{FF2B5EF4-FFF2-40B4-BE49-F238E27FC236}">
                <a16:creationId xmlns:a16="http://schemas.microsoft.com/office/drawing/2014/main" id="{00D6527D-4414-4488-B637-7393D083FD60}"/>
              </a:ext>
            </a:extLst>
          </p:cNvPr>
          <p:cNvSpPr/>
          <p:nvPr/>
        </p:nvSpPr>
        <p:spPr>
          <a:xfrm>
            <a:off x="5401220" y="1577696"/>
            <a:ext cx="1593899" cy="1568699"/>
          </a:xfrm>
          <a:prstGeom prst="rect">
            <a:avLst/>
          </a:prstGeom>
          <a:blipFill>
            <a:blip r:embed="rId3" cstate="print"/>
            <a:stretch>
              <a:fillRect/>
            </a:stretch>
          </a:blipFill>
        </p:spPr>
        <p:txBody>
          <a:bodyPr wrap="square" lIns="0" tIns="0" rIns="0" bIns="0" rtlCol="0"/>
          <a:lstStyle/>
          <a:p>
            <a:endParaRPr/>
          </a:p>
        </p:txBody>
      </p:sp>
      <p:sp>
        <p:nvSpPr>
          <p:cNvPr id="8" name="object 12">
            <a:extLst>
              <a:ext uri="{FF2B5EF4-FFF2-40B4-BE49-F238E27FC236}">
                <a16:creationId xmlns:a16="http://schemas.microsoft.com/office/drawing/2014/main" id="{06E2B892-8484-4812-8894-EF8DDB7B192D}"/>
              </a:ext>
            </a:extLst>
          </p:cNvPr>
          <p:cNvSpPr/>
          <p:nvPr/>
        </p:nvSpPr>
        <p:spPr>
          <a:xfrm>
            <a:off x="6987694" y="3146396"/>
            <a:ext cx="1593899" cy="1568699"/>
          </a:xfrm>
          <a:prstGeom prst="rect">
            <a:avLst/>
          </a:prstGeom>
          <a:blipFill>
            <a:blip r:embed="rId4" cstate="print"/>
            <a:stretch>
              <a:fillRect/>
            </a:stretch>
          </a:blipFill>
        </p:spPr>
        <p:txBody>
          <a:bodyPr wrap="square" lIns="0" tIns="0" rIns="0" bIns="0" rtlCol="0"/>
          <a:lstStyle/>
          <a:p>
            <a:endParaRPr/>
          </a:p>
        </p:txBody>
      </p:sp>
      <p:sp>
        <p:nvSpPr>
          <p:cNvPr id="9" name="object 15">
            <a:extLst>
              <a:ext uri="{FF2B5EF4-FFF2-40B4-BE49-F238E27FC236}">
                <a16:creationId xmlns:a16="http://schemas.microsoft.com/office/drawing/2014/main" id="{76C38862-7BD0-4608-94AC-9F11993294D1}"/>
              </a:ext>
            </a:extLst>
          </p:cNvPr>
          <p:cNvSpPr/>
          <p:nvPr/>
        </p:nvSpPr>
        <p:spPr>
          <a:xfrm>
            <a:off x="5401220" y="3146396"/>
            <a:ext cx="1593899" cy="1568699"/>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58312159"/>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63FC5317-5C9F-4BA2-8A6D-A70130837FC4}"/>
              </a:ext>
            </a:extLst>
          </p:cNvPr>
          <p:cNvGrpSpPr/>
          <p:nvPr/>
        </p:nvGrpSpPr>
        <p:grpSpPr>
          <a:xfrm>
            <a:off x="1063637" y="1628800"/>
            <a:ext cx="7016726" cy="4180994"/>
            <a:chOff x="507602" y="1142221"/>
            <a:chExt cx="8339213" cy="4969012"/>
          </a:xfrm>
        </p:grpSpPr>
        <p:sp>
          <p:nvSpPr>
            <p:cNvPr id="3" name="object 3"/>
            <p:cNvSpPr/>
            <p:nvPr/>
          </p:nvSpPr>
          <p:spPr>
            <a:xfrm>
              <a:off x="6879158" y="3229176"/>
              <a:ext cx="1967657" cy="2882057"/>
            </a:xfrm>
            <a:custGeom>
              <a:avLst/>
              <a:gdLst/>
              <a:ahLst/>
              <a:cxnLst/>
              <a:rect l="l" t="t" r="r" b="b"/>
              <a:pathLst>
                <a:path w="2798445" h="4098925">
                  <a:moveTo>
                    <a:pt x="2663127" y="0"/>
                  </a:moveTo>
                  <a:lnTo>
                    <a:pt x="2583229" y="3604"/>
                  </a:lnTo>
                  <a:lnTo>
                    <a:pt x="2488897" y="12555"/>
                  </a:lnTo>
                  <a:lnTo>
                    <a:pt x="2382075" y="26515"/>
                  </a:lnTo>
                  <a:lnTo>
                    <a:pt x="2264708" y="45144"/>
                  </a:lnTo>
                  <a:lnTo>
                    <a:pt x="2138740" y="68102"/>
                  </a:lnTo>
                  <a:lnTo>
                    <a:pt x="2006117" y="95051"/>
                  </a:lnTo>
                  <a:lnTo>
                    <a:pt x="1868782" y="125651"/>
                  </a:lnTo>
                  <a:lnTo>
                    <a:pt x="1728681" y="159563"/>
                  </a:lnTo>
                  <a:lnTo>
                    <a:pt x="1587759" y="196448"/>
                  </a:lnTo>
                  <a:lnTo>
                    <a:pt x="1447960" y="235966"/>
                  </a:lnTo>
                  <a:lnTo>
                    <a:pt x="1311228" y="277778"/>
                  </a:lnTo>
                  <a:lnTo>
                    <a:pt x="1179510" y="321545"/>
                  </a:lnTo>
                  <a:lnTo>
                    <a:pt x="1054749" y="366928"/>
                  </a:lnTo>
                  <a:lnTo>
                    <a:pt x="938890" y="413588"/>
                  </a:lnTo>
                  <a:lnTo>
                    <a:pt x="833878" y="461184"/>
                  </a:lnTo>
                  <a:lnTo>
                    <a:pt x="741658" y="509379"/>
                  </a:lnTo>
                  <a:lnTo>
                    <a:pt x="664175" y="557832"/>
                  </a:lnTo>
                  <a:lnTo>
                    <a:pt x="596118" y="609113"/>
                  </a:lnTo>
                  <a:lnTo>
                    <a:pt x="530989" y="665665"/>
                  </a:lnTo>
                  <a:lnTo>
                    <a:pt x="468927" y="726943"/>
                  </a:lnTo>
                  <a:lnTo>
                    <a:pt x="410069" y="792402"/>
                  </a:lnTo>
                  <a:lnTo>
                    <a:pt x="354557" y="861497"/>
                  </a:lnTo>
                  <a:lnTo>
                    <a:pt x="302529" y="933682"/>
                  </a:lnTo>
                  <a:lnTo>
                    <a:pt x="254124" y="1008412"/>
                  </a:lnTo>
                  <a:lnTo>
                    <a:pt x="209482" y="1085142"/>
                  </a:lnTo>
                  <a:lnTo>
                    <a:pt x="168741" y="1163326"/>
                  </a:lnTo>
                  <a:lnTo>
                    <a:pt x="132042" y="1242420"/>
                  </a:lnTo>
                  <a:lnTo>
                    <a:pt x="99523" y="1321877"/>
                  </a:lnTo>
                  <a:lnTo>
                    <a:pt x="71324" y="1401154"/>
                  </a:lnTo>
                  <a:lnTo>
                    <a:pt x="47584" y="1479703"/>
                  </a:lnTo>
                  <a:lnTo>
                    <a:pt x="28443" y="1556981"/>
                  </a:lnTo>
                  <a:lnTo>
                    <a:pt x="14038" y="1632442"/>
                  </a:lnTo>
                  <a:lnTo>
                    <a:pt x="4511" y="1705541"/>
                  </a:lnTo>
                  <a:lnTo>
                    <a:pt x="0" y="1775732"/>
                  </a:lnTo>
                  <a:lnTo>
                    <a:pt x="643" y="1842470"/>
                  </a:lnTo>
                  <a:lnTo>
                    <a:pt x="6582" y="1905210"/>
                  </a:lnTo>
                  <a:lnTo>
                    <a:pt x="17954" y="1963407"/>
                  </a:lnTo>
                  <a:lnTo>
                    <a:pt x="36196" y="2017189"/>
                  </a:lnTo>
                  <a:lnTo>
                    <a:pt x="62276" y="2067321"/>
                  </a:lnTo>
                  <a:lnTo>
                    <a:pt x="95630" y="2114188"/>
                  </a:lnTo>
                  <a:lnTo>
                    <a:pt x="135694" y="2158180"/>
                  </a:lnTo>
                  <a:lnTo>
                    <a:pt x="181906" y="2199684"/>
                  </a:lnTo>
                  <a:lnTo>
                    <a:pt x="233701" y="2239088"/>
                  </a:lnTo>
                  <a:lnTo>
                    <a:pt x="290517" y="2276779"/>
                  </a:lnTo>
                  <a:lnTo>
                    <a:pt x="351790" y="2313145"/>
                  </a:lnTo>
                  <a:lnTo>
                    <a:pt x="416957" y="2348575"/>
                  </a:lnTo>
                  <a:lnTo>
                    <a:pt x="485454" y="2383456"/>
                  </a:lnTo>
                  <a:lnTo>
                    <a:pt x="556718" y="2418175"/>
                  </a:lnTo>
                  <a:lnTo>
                    <a:pt x="781477" y="2525241"/>
                  </a:lnTo>
                  <a:lnTo>
                    <a:pt x="858175" y="2563192"/>
                  </a:lnTo>
                  <a:lnTo>
                    <a:pt x="934822" y="2602921"/>
                  </a:lnTo>
                  <a:lnTo>
                    <a:pt x="1010856" y="2644814"/>
                  </a:lnTo>
                  <a:lnTo>
                    <a:pt x="1085713" y="2689261"/>
                  </a:lnTo>
                  <a:lnTo>
                    <a:pt x="1158829" y="2736648"/>
                  </a:lnTo>
                  <a:lnTo>
                    <a:pt x="1229642" y="2787364"/>
                  </a:lnTo>
                  <a:lnTo>
                    <a:pt x="1303698" y="2845805"/>
                  </a:lnTo>
                  <a:lnTo>
                    <a:pt x="1386058" y="2914989"/>
                  </a:lnTo>
                  <a:lnTo>
                    <a:pt x="1475415" y="2993222"/>
                  </a:lnTo>
                  <a:lnTo>
                    <a:pt x="1570459" y="3078805"/>
                  </a:lnTo>
                  <a:lnTo>
                    <a:pt x="1669881" y="3170044"/>
                  </a:lnTo>
                  <a:lnTo>
                    <a:pt x="2186870" y="3651690"/>
                  </a:lnTo>
                  <a:lnTo>
                    <a:pt x="2285083" y="3741236"/>
                  </a:lnTo>
                  <a:lnTo>
                    <a:pt x="2378513" y="3824561"/>
                  </a:lnTo>
                  <a:lnTo>
                    <a:pt x="2465853" y="3899971"/>
                  </a:lnTo>
                  <a:lnTo>
                    <a:pt x="2545793" y="3965768"/>
                  </a:lnTo>
                  <a:lnTo>
                    <a:pt x="2617025" y="4020256"/>
                  </a:lnTo>
                  <a:lnTo>
                    <a:pt x="2678241" y="4061739"/>
                  </a:lnTo>
                  <a:lnTo>
                    <a:pt x="2728131" y="4088521"/>
                  </a:lnTo>
                  <a:lnTo>
                    <a:pt x="2765387" y="4098905"/>
                  </a:lnTo>
                  <a:lnTo>
                    <a:pt x="2788701" y="4091195"/>
                  </a:lnTo>
                  <a:lnTo>
                    <a:pt x="2796762" y="4063694"/>
                  </a:lnTo>
                  <a:lnTo>
                    <a:pt x="2785401" y="4013961"/>
                  </a:lnTo>
                  <a:lnTo>
                    <a:pt x="2752883" y="3942102"/>
                  </a:lnTo>
                  <a:lnTo>
                    <a:pt x="2701560" y="3850225"/>
                  </a:lnTo>
                  <a:lnTo>
                    <a:pt x="2633782" y="3740440"/>
                  </a:lnTo>
                  <a:lnTo>
                    <a:pt x="2551900" y="3614853"/>
                  </a:lnTo>
                  <a:lnTo>
                    <a:pt x="2458264" y="3475575"/>
                  </a:lnTo>
                  <a:lnTo>
                    <a:pt x="2130345" y="2996671"/>
                  </a:lnTo>
                  <a:lnTo>
                    <a:pt x="2013202" y="2823707"/>
                  </a:lnTo>
                  <a:lnTo>
                    <a:pt x="1896060" y="2647594"/>
                  </a:lnTo>
                  <a:lnTo>
                    <a:pt x="1781268" y="2470438"/>
                  </a:lnTo>
                  <a:lnTo>
                    <a:pt x="1671178" y="2294349"/>
                  </a:lnTo>
                  <a:lnTo>
                    <a:pt x="1568140" y="2121435"/>
                  </a:lnTo>
                  <a:lnTo>
                    <a:pt x="1474505" y="1953805"/>
                  </a:lnTo>
                  <a:lnTo>
                    <a:pt x="1392623" y="1793566"/>
                  </a:lnTo>
                  <a:lnTo>
                    <a:pt x="1324845" y="1642827"/>
                  </a:lnTo>
                  <a:lnTo>
                    <a:pt x="1273522" y="1503697"/>
                  </a:lnTo>
                  <a:lnTo>
                    <a:pt x="1241004" y="1378284"/>
                  </a:lnTo>
                  <a:lnTo>
                    <a:pt x="1229642" y="1268695"/>
                  </a:lnTo>
                  <a:lnTo>
                    <a:pt x="1241675" y="1169387"/>
                  </a:lnTo>
                  <a:lnTo>
                    <a:pt x="1276066" y="1073475"/>
                  </a:lnTo>
                  <a:lnTo>
                    <a:pt x="1330252" y="981046"/>
                  </a:lnTo>
                  <a:lnTo>
                    <a:pt x="1401669" y="892183"/>
                  </a:lnTo>
                  <a:lnTo>
                    <a:pt x="1487757" y="806972"/>
                  </a:lnTo>
                  <a:lnTo>
                    <a:pt x="1585951" y="725497"/>
                  </a:lnTo>
                  <a:lnTo>
                    <a:pt x="1693689" y="647843"/>
                  </a:lnTo>
                  <a:lnTo>
                    <a:pt x="1808409" y="574095"/>
                  </a:lnTo>
                  <a:lnTo>
                    <a:pt x="1927547" y="504338"/>
                  </a:lnTo>
                  <a:lnTo>
                    <a:pt x="2048541" y="438657"/>
                  </a:lnTo>
                  <a:lnTo>
                    <a:pt x="2168829" y="377136"/>
                  </a:lnTo>
                  <a:lnTo>
                    <a:pt x="2285847" y="319860"/>
                  </a:lnTo>
                  <a:lnTo>
                    <a:pt x="2591656" y="174354"/>
                  </a:lnTo>
                  <a:lnTo>
                    <a:pt x="2669969" y="134907"/>
                  </a:lnTo>
                  <a:lnTo>
                    <a:pt x="2732199" y="100131"/>
                  </a:lnTo>
                  <a:lnTo>
                    <a:pt x="2775783" y="70108"/>
                  </a:lnTo>
                  <a:lnTo>
                    <a:pt x="2798158" y="44924"/>
                  </a:lnTo>
                  <a:lnTo>
                    <a:pt x="2796762" y="24664"/>
                  </a:lnTo>
                  <a:lnTo>
                    <a:pt x="2771838" y="10191"/>
                  </a:lnTo>
                  <a:lnTo>
                    <a:pt x="2726644" y="2082"/>
                  </a:lnTo>
                  <a:lnTo>
                    <a:pt x="2663127" y="0"/>
                  </a:lnTo>
                  <a:close/>
                </a:path>
              </a:pathLst>
            </a:custGeom>
            <a:solidFill>
              <a:srgbClr val="2E76A4"/>
            </a:solidFill>
          </p:spPr>
          <p:txBody>
            <a:bodyPr wrap="square" lIns="0" tIns="0" rIns="0" bIns="0" rtlCol="0"/>
            <a:lstStyle/>
            <a:p>
              <a:endParaRPr sz="1266"/>
            </a:p>
          </p:txBody>
        </p:sp>
        <p:sp>
          <p:nvSpPr>
            <p:cNvPr id="4" name="object 4"/>
            <p:cNvSpPr/>
            <p:nvPr/>
          </p:nvSpPr>
          <p:spPr>
            <a:xfrm>
              <a:off x="6879158" y="3229176"/>
              <a:ext cx="1967657" cy="2882057"/>
            </a:xfrm>
            <a:custGeom>
              <a:avLst/>
              <a:gdLst/>
              <a:ahLst/>
              <a:cxnLst/>
              <a:rect l="l" t="t" r="r" b="b"/>
              <a:pathLst>
                <a:path w="2798445" h="4098925">
                  <a:moveTo>
                    <a:pt x="1229643" y="2787364"/>
                  </a:moveTo>
                  <a:lnTo>
                    <a:pt x="1158830" y="2736648"/>
                  </a:lnTo>
                  <a:lnTo>
                    <a:pt x="1085713" y="2689261"/>
                  </a:lnTo>
                  <a:lnTo>
                    <a:pt x="1010856" y="2644814"/>
                  </a:lnTo>
                  <a:lnTo>
                    <a:pt x="934822" y="2602920"/>
                  </a:lnTo>
                  <a:lnTo>
                    <a:pt x="858175" y="2563192"/>
                  </a:lnTo>
                  <a:lnTo>
                    <a:pt x="781478" y="2525241"/>
                  </a:lnTo>
                  <a:lnTo>
                    <a:pt x="705293" y="2488679"/>
                  </a:lnTo>
                  <a:lnTo>
                    <a:pt x="630186" y="2453120"/>
                  </a:lnTo>
                  <a:lnTo>
                    <a:pt x="556718" y="2418174"/>
                  </a:lnTo>
                  <a:lnTo>
                    <a:pt x="485455" y="2383455"/>
                  </a:lnTo>
                  <a:lnTo>
                    <a:pt x="416957" y="2348575"/>
                  </a:lnTo>
                  <a:lnTo>
                    <a:pt x="351791" y="2313145"/>
                  </a:lnTo>
                  <a:lnTo>
                    <a:pt x="290518" y="2276779"/>
                  </a:lnTo>
                  <a:lnTo>
                    <a:pt x="233702" y="2239087"/>
                  </a:lnTo>
                  <a:lnTo>
                    <a:pt x="181906" y="2199684"/>
                  </a:lnTo>
                  <a:lnTo>
                    <a:pt x="135694" y="2158180"/>
                  </a:lnTo>
                  <a:lnTo>
                    <a:pt x="95630" y="2114188"/>
                  </a:lnTo>
                  <a:lnTo>
                    <a:pt x="62276" y="2067320"/>
                  </a:lnTo>
                  <a:lnTo>
                    <a:pt x="36196" y="2017189"/>
                  </a:lnTo>
                  <a:lnTo>
                    <a:pt x="17954" y="1963407"/>
                  </a:lnTo>
                  <a:lnTo>
                    <a:pt x="6582" y="1905210"/>
                  </a:lnTo>
                  <a:lnTo>
                    <a:pt x="643" y="1842470"/>
                  </a:lnTo>
                  <a:lnTo>
                    <a:pt x="0" y="1775732"/>
                  </a:lnTo>
                  <a:lnTo>
                    <a:pt x="4511" y="1705541"/>
                  </a:lnTo>
                  <a:lnTo>
                    <a:pt x="14038" y="1632442"/>
                  </a:lnTo>
                  <a:lnTo>
                    <a:pt x="28443" y="1556981"/>
                  </a:lnTo>
                  <a:lnTo>
                    <a:pt x="47584" y="1479703"/>
                  </a:lnTo>
                  <a:lnTo>
                    <a:pt x="71324" y="1401153"/>
                  </a:lnTo>
                  <a:lnTo>
                    <a:pt x="99523" y="1321877"/>
                  </a:lnTo>
                  <a:lnTo>
                    <a:pt x="132042" y="1242420"/>
                  </a:lnTo>
                  <a:lnTo>
                    <a:pt x="168741" y="1163326"/>
                  </a:lnTo>
                  <a:lnTo>
                    <a:pt x="209481" y="1085142"/>
                  </a:lnTo>
                  <a:lnTo>
                    <a:pt x="254124" y="1008412"/>
                  </a:lnTo>
                  <a:lnTo>
                    <a:pt x="302529" y="933682"/>
                  </a:lnTo>
                  <a:lnTo>
                    <a:pt x="354557" y="861497"/>
                  </a:lnTo>
                  <a:lnTo>
                    <a:pt x="410069" y="792403"/>
                  </a:lnTo>
                  <a:lnTo>
                    <a:pt x="468926" y="726943"/>
                  </a:lnTo>
                  <a:lnTo>
                    <a:pt x="530989" y="665665"/>
                  </a:lnTo>
                  <a:lnTo>
                    <a:pt x="596118" y="609113"/>
                  </a:lnTo>
                  <a:lnTo>
                    <a:pt x="664175" y="557832"/>
                  </a:lnTo>
                  <a:lnTo>
                    <a:pt x="741658" y="509379"/>
                  </a:lnTo>
                  <a:lnTo>
                    <a:pt x="833878" y="461184"/>
                  </a:lnTo>
                  <a:lnTo>
                    <a:pt x="938890" y="413588"/>
                  </a:lnTo>
                  <a:lnTo>
                    <a:pt x="1054749" y="366928"/>
                  </a:lnTo>
                  <a:lnTo>
                    <a:pt x="1179510" y="321545"/>
                  </a:lnTo>
                  <a:lnTo>
                    <a:pt x="1311228" y="277778"/>
                  </a:lnTo>
                  <a:lnTo>
                    <a:pt x="1447960" y="235965"/>
                  </a:lnTo>
                  <a:lnTo>
                    <a:pt x="1587759" y="196447"/>
                  </a:lnTo>
                  <a:lnTo>
                    <a:pt x="1728681" y="159563"/>
                  </a:lnTo>
                  <a:lnTo>
                    <a:pt x="1868782" y="125651"/>
                  </a:lnTo>
                  <a:lnTo>
                    <a:pt x="2006117" y="95051"/>
                  </a:lnTo>
                  <a:lnTo>
                    <a:pt x="2138740" y="68102"/>
                  </a:lnTo>
                  <a:lnTo>
                    <a:pt x="2264708" y="45143"/>
                  </a:lnTo>
                  <a:lnTo>
                    <a:pt x="2382075" y="26515"/>
                  </a:lnTo>
                  <a:lnTo>
                    <a:pt x="2488897" y="12555"/>
                  </a:lnTo>
                  <a:lnTo>
                    <a:pt x="2583229" y="3604"/>
                  </a:lnTo>
                  <a:lnTo>
                    <a:pt x="2663127" y="0"/>
                  </a:lnTo>
                  <a:lnTo>
                    <a:pt x="2726644" y="2082"/>
                  </a:lnTo>
                  <a:lnTo>
                    <a:pt x="2771838" y="10191"/>
                  </a:lnTo>
                  <a:lnTo>
                    <a:pt x="2796762" y="24665"/>
                  </a:lnTo>
                  <a:lnTo>
                    <a:pt x="2798158" y="44924"/>
                  </a:lnTo>
                  <a:lnTo>
                    <a:pt x="2775783" y="70108"/>
                  </a:lnTo>
                  <a:lnTo>
                    <a:pt x="2732199" y="100130"/>
                  </a:lnTo>
                  <a:lnTo>
                    <a:pt x="2669969" y="134907"/>
                  </a:lnTo>
                  <a:lnTo>
                    <a:pt x="2591657" y="174353"/>
                  </a:lnTo>
                  <a:lnTo>
                    <a:pt x="2499823" y="218384"/>
                  </a:lnTo>
                  <a:lnTo>
                    <a:pt x="2397033" y="266915"/>
                  </a:lnTo>
                  <a:lnTo>
                    <a:pt x="2285847" y="319860"/>
                  </a:lnTo>
                  <a:lnTo>
                    <a:pt x="2168829" y="377136"/>
                  </a:lnTo>
                  <a:lnTo>
                    <a:pt x="2048542" y="438656"/>
                  </a:lnTo>
                  <a:lnTo>
                    <a:pt x="1927548" y="504338"/>
                  </a:lnTo>
                  <a:lnTo>
                    <a:pt x="1808409" y="574095"/>
                  </a:lnTo>
                  <a:lnTo>
                    <a:pt x="1693690" y="647842"/>
                  </a:lnTo>
                  <a:lnTo>
                    <a:pt x="1585952" y="725496"/>
                  </a:lnTo>
                  <a:lnTo>
                    <a:pt x="1487757" y="806971"/>
                  </a:lnTo>
                  <a:lnTo>
                    <a:pt x="1401670" y="892182"/>
                  </a:lnTo>
                  <a:lnTo>
                    <a:pt x="1330252" y="981045"/>
                  </a:lnTo>
                  <a:lnTo>
                    <a:pt x="1276067" y="1073475"/>
                  </a:lnTo>
                  <a:lnTo>
                    <a:pt x="1241676" y="1169386"/>
                  </a:lnTo>
                  <a:lnTo>
                    <a:pt x="1229643" y="1268695"/>
                  </a:lnTo>
                  <a:lnTo>
                    <a:pt x="1241004" y="1378283"/>
                  </a:lnTo>
                  <a:lnTo>
                    <a:pt x="1273522" y="1503696"/>
                  </a:lnTo>
                  <a:lnTo>
                    <a:pt x="1324845" y="1642827"/>
                  </a:lnTo>
                  <a:lnTo>
                    <a:pt x="1392623" y="1793565"/>
                  </a:lnTo>
                  <a:lnTo>
                    <a:pt x="1474505" y="1953804"/>
                  </a:lnTo>
                  <a:lnTo>
                    <a:pt x="1568141" y="2121435"/>
                  </a:lnTo>
                  <a:lnTo>
                    <a:pt x="1671179" y="2294349"/>
                  </a:lnTo>
                  <a:lnTo>
                    <a:pt x="1781269" y="2470438"/>
                  </a:lnTo>
                  <a:lnTo>
                    <a:pt x="1896060" y="2647593"/>
                  </a:lnTo>
                  <a:lnTo>
                    <a:pt x="2013203" y="2823707"/>
                  </a:lnTo>
                  <a:lnTo>
                    <a:pt x="2130345" y="2996670"/>
                  </a:lnTo>
                  <a:lnTo>
                    <a:pt x="2245136" y="3164375"/>
                  </a:lnTo>
                  <a:lnTo>
                    <a:pt x="2355226" y="3324712"/>
                  </a:lnTo>
                  <a:lnTo>
                    <a:pt x="2458265" y="3475574"/>
                  </a:lnTo>
                  <a:lnTo>
                    <a:pt x="2551900" y="3614853"/>
                  </a:lnTo>
                  <a:lnTo>
                    <a:pt x="2633782" y="3740439"/>
                  </a:lnTo>
                  <a:lnTo>
                    <a:pt x="2701560" y="3850224"/>
                  </a:lnTo>
                  <a:lnTo>
                    <a:pt x="2752883" y="3942101"/>
                  </a:lnTo>
                  <a:lnTo>
                    <a:pt x="2785401" y="4013960"/>
                  </a:lnTo>
                  <a:lnTo>
                    <a:pt x="2796762" y="4063693"/>
                  </a:lnTo>
                  <a:lnTo>
                    <a:pt x="2788700" y="4091194"/>
                  </a:lnTo>
                  <a:lnTo>
                    <a:pt x="2765387" y="4098905"/>
                  </a:lnTo>
                  <a:lnTo>
                    <a:pt x="2728131" y="4088521"/>
                  </a:lnTo>
                  <a:lnTo>
                    <a:pt x="2678241" y="4061739"/>
                  </a:lnTo>
                  <a:lnTo>
                    <a:pt x="2617026" y="4020256"/>
                  </a:lnTo>
                  <a:lnTo>
                    <a:pt x="2545793" y="3965767"/>
                  </a:lnTo>
                  <a:lnTo>
                    <a:pt x="2465853" y="3899970"/>
                  </a:lnTo>
                  <a:lnTo>
                    <a:pt x="2378513" y="3824561"/>
                  </a:lnTo>
                  <a:lnTo>
                    <a:pt x="2285083" y="3741235"/>
                  </a:lnTo>
                  <a:lnTo>
                    <a:pt x="2186871" y="3651690"/>
                  </a:lnTo>
                  <a:lnTo>
                    <a:pt x="2085185" y="3557622"/>
                  </a:lnTo>
                  <a:lnTo>
                    <a:pt x="1981335" y="3460727"/>
                  </a:lnTo>
                  <a:lnTo>
                    <a:pt x="1876628" y="3362701"/>
                  </a:lnTo>
                  <a:lnTo>
                    <a:pt x="1772374" y="3265241"/>
                  </a:lnTo>
                  <a:lnTo>
                    <a:pt x="1669882" y="3170044"/>
                  </a:lnTo>
                  <a:lnTo>
                    <a:pt x="1570459" y="3078805"/>
                  </a:lnTo>
                  <a:lnTo>
                    <a:pt x="1475416" y="2993221"/>
                  </a:lnTo>
                  <a:lnTo>
                    <a:pt x="1386059" y="2914989"/>
                  </a:lnTo>
                  <a:lnTo>
                    <a:pt x="1303699" y="2845804"/>
                  </a:lnTo>
                  <a:lnTo>
                    <a:pt x="1229643" y="2787364"/>
                  </a:lnTo>
                  <a:close/>
                </a:path>
              </a:pathLst>
            </a:custGeom>
            <a:ln w="19050">
              <a:solidFill>
                <a:srgbClr val="5F6165"/>
              </a:solidFill>
            </a:ln>
          </p:spPr>
          <p:txBody>
            <a:bodyPr wrap="square" lIns="0" tIns="0" rIns="0" bIns="0" rtlCol="0"/>
            <a:lstStyle/>
            <a:p>
              <a:endParaRPr sz="1266"/>
            </a:p>
          </p:txBody>
        </p:sp>
        <p:sp>
          <p:nvSpPr>
            <p:cNvPr id="5" name="object 5"/>
            <p:cNvSpPr/>
            <p:nvPr/>
          </p:nvSpPr>
          <p:spPr>
            <a:xfrm>
              <a:off x="507602" y="3075975"/>
              <a:ext cx="2056061" cy="2328416"/>
            </a:xfrm>
            <a:custGeom>
              <a:avLst/>
              <a:gdLst/>
              <a:ahLst/>
              <a:cxnLst/>
              <a:rect l="l" t="t" r="r" b="b"/>
              <a:pathLst>
                <a:path w="2924175" h="3311525">
                  <a:moveTo>
                    <a:pt x="2242448" y="937277"/>
                  </a:moveTo>
                  <a:lnTo>
                    <a:pt x="1357124" y="937277"/>
                  </a:lnTo>
                  <a:lnTo>
                    <a:pt x="1403887" y="939667"/>
                  </a:lnTo>
                  <a:lnTo>
                    <a:pt x="1448836" y="944280"/>
                  </a:lnTo>
                  <a:lnTo>
                    <a:pt x="1491935" y="950916"/>
                  </a:lnTo>
                  <a:lnTo>
                    <a:pt x="1533148" y="959376"/>
                  </a:lnTo>
                  <a:lnTo>
                    <a:pt x="1572438" y="969459"/>
                  </a:lnTo>
                  <a:lnTo>
                    <a:pt x="1609769" y="980966"/>
                  </a:lnTo>
                  <a:lnTo>
                    <a:pt x="1678410" y="1007452"/>
                  </a:lnTo>
                  <a:lnTo>
                    <a:pt x="1738779" y="1037234"/>
                  </a:lnTo>
                  <a:lnTo>
                    <a:pt x="1790587" y="1068713"/>
                  </a:lnTo>
                  <a:lnTo>
                    <a:pt x="1833543" y="1100289"/>
                  </a:lnTo>
                  <a:lnTo>
                    <a:pt x="1867357" y="1130365"/>
                  </a:lnTo>
                  <a:lnTo>
                    <a:pt x="1900303" y="1169165"/>
                  </a:lnTo>
                  <a:lnTo>
                    <a:pt x="1909558" y="1188360"/>
                  </a:lnTo>
                  <a:lnTo>
                    <a:pt x="1909458" y="1195387"/>
                  </a:lnTo>
                  <a:lnTo>
                    <a:pt x="1866246" y="1213873"/>
                  </a:lnTo>
                  <a:lnTo>
                    <a:pt x="1812475" y="1221021"/>
                  </a:lnTo>
                  <a:lnTo>
                    <a:pt x="1790966" y="1224309"/>
                  </a:lnTo>
                  <a:lnTo>
                    <a:pt x="1743622" y="1233805"/>
                  </a:lnTo>
                  <a:lnTo>
                    <a:pt x="1691685" y="1248931"/>
                  </a:lnTo>
                  <a:lnTo>
                    <a:pt x="1636559" y="1271771"/>
                  </a:lnTo>
                  <a:lnTo>
                    <a:pt x="1579652" y="1304407"/>
                  </a:lnTo>
                  <a:lnTo>
                    <a:pt x="1519656" y="1348147"/>
                  </a:lnTo>
                  <a:lnTo>
                    <a:pt x="1483510" y="1372978"/>
                  </a:lnTo>
                  <a:lnTo>
                    <a:pt x="1443193" y="1399501"/>
                  </a:lnTo>
                  <a:lnTo>
                    <a:pt x="1303812" y="1488799"/>
                  </a:lnTo>
                  <a:lnTo>
                    <a:pt x="1253410" y="1521667"/>
                  </a:lnTo>
                  <a:lnTo>
                    <a:pt x="1202138" y="1556015"/>
                  </a:lnTo>
                  <a:lnTo>
                    <a:pt x="1150656" y="1591801"/>
                  </a:lnTo>
                  <a:lnTo>
                    <a:pt x="1099625" y="1628982"/>
                  </a:lnTo>
                  <a:lnTo>
                    <a:pt x="1049704" y="1667516"/>
                  </a:lnTo>
                  <a:lnTo>
                    <a:pt x="1001554" y="1707361"/>
                  </a:lnTo>
                  <a:lnTo>
                    <a:pt x="955836" y="1748474"/>
                  </a:lnTo>
                  <a:lnTo>
                    <a:pt x="913209" y="1790813"/>
                  </a:lnTo>
                  <a:lnTo>
                    <a:pt x="874334" y="1834335"/>
                  </a:lnTo>
                  <a:lnTo>
                    <a:pt x="839872" y="1878998"/>
                  </a:lnTo>
                  <a:lnTo>
                    <a:pt x="810483" y="1924760"/>
                  </a:lnTo>
                  <a:lnTo>
                    <a:pt x="786826" y="1971578"/>
                  </a:lnTo>
                  <a:lnTo>
                    <a:pt x="769563" y="2019410"/>
                  </a:lnTo>
                  <a:lnTo>
                    <a:pt x="759354" y="2068214"/>
                  </a:lnTo>
                  <a:lnTo>
                    <a:pt x="754893" y="2120876"/>
                  </a:lnTo>
                  <a:lnTo>
                    <a:pt x="754361" y="2179728"/>
                  </a:lnTo>
                  <a:lnTo>
                    <a:pt x="757650" y="2243891"/>
                  </a:lnTo>
                  <a:lnTo>
                    <a:pt x="764650" y="2312487"/>
                  </a:lnTo>
                  <a:lnTo>
                    <a:pt x="775253" y="2384637"/>
                  </a:lnTo>
                  <a:lnTo>
                    <a:pt x="789349" y="2459462"/>
                  </a:lnTo>
                  <a:lnTo>
                    <a:pt x="806830" y="2536085"/>
                  </a:lnTo>
                  <a:lnTo>
                    <a:pt x="827586" y="2613626"/>
                  </a:lnTo>
                  <a:lnTo>
                    <a:pt x="851509" y="2691209"/>
                  </a:lnTo>
                  <a:lnTo>
                    <a:pt x="878489" y="2767953"/>
                  </a:lnTo>
                  <a:lnTo>
                    <a:pt x="908418" y="2842980"/>
                  </a:lnTo>
                  <a:lnTo>
                    <a:pt x="941186" y="2915413"/>
                  </a:lnTo>
                  <a:lnTo>
                    <a:pt x="976685" y="2984373"/>
                  </a:lnTo>
                  <a:lnTo>
                    <a:pt x="1014806" y="3048981"/>
                  </a:lnTo>
                  <a:lnTo>
                    <a:pt x="1055439" y="3108359"/>
                  </a:lnTo>
                  <a:lnTo>
                    <a:pt x="1098476" y="3161628"/>
                  </a:lnTo>
                  <a:lnTo>
                    <a:pt x="1143808" y="3207911"/>
                  </a:lnTo>
                  <a:lnTo>
                    <a:pt x="1191325" y="3246328"/>
                  </a:lnTo>
                  <a:lnTo>
                    <a:pt x="1240919" y="3276001"/>
                  </a:lnTo>
                  <a:lnTo>
                    <a:pt x="1292481" y="3296052"/>
                  </a:lnTo>
                  <a:lnTo>
                    <a:pt x="1349692" y="3307194"/>
                  </a:lnTo>
                  <a:lnTo>
                    <a:pt x="1415599" y="3311048"/>
                  </a:lnTo>
                  <a:lnTo>
                    <a:pt x="1489125" y="3308081"/>
                  </a:lnTo>
                  <a:lnTo>
                    <a:pt x="1569191" y="3298760"/>
                  </a:lnTo>
                  <a:lnTo>
                    <a:pt x="1654718" y="3283550"/>
                  </a:lnTo>
                  <a:lnTo>
                    <a:pt x="1744627" y="3262918"/>
                  </a:lnTo>
                  <a:lnTo>
                    <a:pt x="1837841" y="3237331"/>
                  </a:lnTo>
                  <a:lnTo>
                    <a:pt x="1933282" y="3207255"/>
                  </a:lnTo>
                  <a:lnTo>
                    <a:pt x="2029869" y="3173156"/>
                  </a:lnTo>
                  <a:lnTo>
                    <a:pt x="2126526" y="3135501"/>
                  </a:lnTo>
                  <a:lnTo>
                    <a:pt x="2222174" y="3094757"/>
                  </a:lnTo>
                  <a:lnTo>
                    <a:pt x="2315734" y="3051389"/>
                  </a:lnTo>
                  <a:lnTo>
                    <a:pt x="2406127" y="3005865"/>
                  </a:lnTo>
                  <a:lnTo>
                    <a:pt x="2492277" y="2958650"/>
                  </a:lnTo>
                  <a:lnTo>
                    <a:pt x="2573103" y="2910211"/>
                  </a:lnTo>
                  <a:lnTo>
                    <a:pt x="2647527" y="2861014"/>
                  </a:lnTo>
                  <a:lnTo>
                    <a:pt x="2714472" y="2811527"/>
                  </a:lnTo>
                  <a:lnTo>
                    <a:pt x="2772858" y="2762215"/>
                  </a:lnTo>
                  <a:lnTo>
                    <a:pt x="2821608" y="2713544"/>
                  </a:lnTo>
                  <a:lnTo>
                    <a:pt x="2859642" y="2665982"/>
                  </a:lnTo>
                  <a:lnTo>
                    <a:pt x="2887578" y="2616770"/>
                  </a:lnTo>
                  <a:lnTo>
                    <a:pt x="2907202" y="2563173"/>
                  </a:lnTo>
                  <a:lnTo>
                    <a:pt x="2919167" y="2505694"/>
                  </a:lnTo>
                  <a:lnTo>
                    <a:pt x="2924129" y="2444837"/>
                  </a:lnTo>
                  <a:lnTo>
                    <a:pt x="2922740" y="2381103"/>
                  </a:lnTo>
                  <a:lnTo>
                    <a:pt x="2915657" y="2314996"/>
                  </a:lnTo>
                  <a:lnTo>
                    <a:pt x="2903533" y="2247020"/>
                  </a:lnTo>
                  <a:lnTo>
                    <a:pt x="2887023" y="2177675"/>
                  </a:lnTo>
                  <a:lnTo>
                    <a:pt x="2866780" y="2107467"/>
                  </a:lnTo>
                  <a:lnTo>
                    <a:pt x="2843460" y="2036897"/>
                  </a:lnTo>
                  <a:lnTo>
                    <a:pt x="2817717" y="1966468"/>
                  </a:lnTo>
                  <a:lnTo>
                    <a:pt x="2790205" y="1896684"/>
                  </a:lnTo>
                  <a:lnTo>
                    <a:pt x="2761579" y="1828047"/>
                  </a:lnTo>
                  <a:lnTo>
                    <a:pt x="2732493" y="1761060"/>
                  </a:lnTo>
                  <a:lnTo>
                    <a:pt x="2703601" y="1696226"/>
                  </a:lnTo>
                  <a:lnTo>
                    <a:pt x="2649018" y="1575029"/>
                  </a:lnTo>
                  <a:lnTo>
                    <a:pt x="2624636" y="1519671"/>
                  </a:lnTo>
                  <a:lnTo>
                    <a:pt x="2603066" y="1468478"/>
                  </a:lnTo>
                  <a:lnTo>
                    <a:pt x="2584962" y="1421953"/>
                  </a:lnTo>
                  <a:lnTo>
                    <a:pt x="2569182" y="1380155"/>
                  </a:lnTo>
                  <a:lnTo>
                    <a:pt x="2554051" y="1342545"/>
                  </a:lnTo>
                  <a:lnTo>
                    <a:pt x="2525112" y="1278215"/>
                  </a:lnTo>
                  <a:lnTo>
                    <a:pt x="2496884" y="1225616"/>
                  </a:lnTo>
                  <a:lnTo>
                    <a:pt x="2468108" y="1181405"/>
                  </a:lnTo>
                  <a:lnTo>
                    <a:pt x="2437524" y="1142237"/>
                  </a:lnTo>
                  <a:lnTo>
                    <a:pt x="2403871" y="1104767"/>
                  </a:lnTo>
                  <a:lnTo>
                    <a:pt x="2368799" y="1068612"/>
                  </a:lnTo>
                  <a:lnTo>
                    <a:pt x="2322322" y="1021543"/>
                  </a:lnTo>
                  <a:lnTo>
                    <a:pt x="2298049" y="996573"/>
                  </a:lnTo>
                  <a:lnTo>
                    <a:pt x="2271905" y="969100"/>
                  </a:lnTo>
                  <a:lnTo>
                    <a:pt x="2243731" y="938703"/>
                  </a:lnTo>
                  <a:lnTo>
                    <a:pt x="2242448" y="937277"/>
                  </a:lnTo>
                  <a:close/>
                </a:path>
                <a:path w="2924175" h="3311525">
                  <a:moveTo>
                    <a:pt x="1379664" y="0"/>
                  </a:moveTo>
                  <a:lnTo>
                    <a:pt x="1324782" y="228"/>
                  </a:lnTo>
                  <a:lnTo>
                    <a:pt x="1265197" y="12414"/>
                  </a:lnTo>
                  <a:lnTo>
                    <a:pt x="1197896" y="36832"/>
                  </a:lnTo>
                  <a:lnTo>
                    <a:pt x="1124049" y="72220"/>
                  </a:lnTo>
                  <a:lnTo>
                    <a:pt x="1044825" y="117318"/>
                  </a:lnTo>
                  <a:lnTo>
                    <a:pt x="961393" y="170867"/>
                  </a:lnTo>
                  <a:lnTo>
                    <a:pt x="874922" y="231606"/>
                  </a:lnTo>
                  <a:lnTo>
                    <a:pt x="786581" y="298275"/>
                  </a:lnTo>
                  <a:lnTo>
                    <a:pt x="697540" y="369613"/>
                  </a:lnTo>
                  <a:lnTo>
                    <a:pt x="608968" y="444360"/>
                  </a:lnTo>
                  <a:lnTo>
                    <a:pt x="522033" y="521257"/>
                  </a:lnTo>
                  <a:lnTo>
                    <a:pt x="437906" y="599042"/>
                  </a:lnTo>
                  <a:lnTo>
                    <a:pt x="357755" y="676456"/>
                  </a:lnTo>
                  <a:lnTo>
                    <a:pt x="282750" y="752238"/>
                  </a:lnTo>
                  <a:lnTo>
                    <a:pt x="214059" y="825128"/>
                  </a:lnTo>
                  <a:lnTo>
                    <a:pt x="152852" y="893866"/>
                  </a:lnTo>
                  <a:lnTo>
                    <a:pt x="100299" y="957192"/>
                  </a:lnTo>
                  <a:lnTo>
                    <a:pt x="57568" y="1013845"/>
                  </a:lnTo>
                  <a:lnTo>
                    <a:pt x="25828" y="1062565"/>
                  </a:lnTo>
                  <a:lnTo>
                    <a:pt x="6249" y="1102091"/>
                  </a:lnTo>
                  <a:lnTo>
                    <a:pt x="0" y="1131164"/>
                  </a:lnTo>
                  <a:lnTo>
                    <a:pt x="8302" y="1150843"/>
                  </a:lnTo>
                  <a:lnTo>
                    <a:pt x="30724" y="1163468"/>
                  </a:lnTo>
                  <a:lnTo>
                    <a:pt x="65959" y="1169699"/>
                  </a:lnTo>
                  <a:lnTo>
                    <a:pt x="112697" y="1170196"/>
                  </a:lnTo>
                  <a:lnTo>
                    <a:pt x="169630" y="1165620"/>
                  </a:lnTo>
                  <a:lnTo>
                    <a:pt x="235450" y="1156632"/>
                  </a:lnTo>
                  <a:lnTo>
                    <a:pt x="308846" y="1143891"/>
                  </a:lnTo>
                  <a:lnTo>
                    <a:pt x="388512" y="1128058"/>
                  </a:lnTo>
                  <a:lnTo>
                    <a:pt x="473137" y="1109794"/>
                  </a:lnTo>
                  <a:lnTo>
                    <a:pt x="924867" y="1005113"/>
                  </a:lnTo>
                  <a:lnTo>
                    <a:pt x="1011773" y="986128"/>
                  </a:lnTo>
                  <a:lnTo>
                    <a:pt x="1094478" y="969334"/>
                  </a:lnTo>
                  <a:lnTo>
                    <a:pt x="1171674" y="955391"/>
                  </a:lnTo>
                  <a:lnTo>
                    <a:pt x="1242053" y="944961"/>
                  </a:lnTo>
                  <a:lnTo>
                    <a:pt x="1304306" y="938703"/>
                  </a:lnTo>
                  <a:lnTo>
                    <a:pt x="1357124" y="937277"/>
                  </a:lnTo>
                  <a:lnTo>
                    <a:pt x="2242448" y="937277"/>
                  </a:lnTo>
                  <a:lnTo>
                    <a:pt x="2213381" y="904977"/>
                  </a:lnTo>
                  <a:lnTo>
                    <a:pt x="2181133" y="866070"/>
                  </a:lnTo>
                  <a:lnTo>
                    <a:pt x="2147420" y="821044"/>
                  </a:lnTo>
                  <a:lnTo>
                    <a:pt x="2112274" y="770808"/>
                  </a:lnTo>
                  <a:lnTo>
                    <a:pt x="2075724" y="716271"/>
                  </a:lnTo>
                  <a:lnTo>
                    <a:pt x="2037801" y="658342"/>
                  </a:lnTo>
                  <a:lnTo>
                    <a:pt x="1998534" y="597929"/>
                  </a:lnTo>
                  <a:lnTo>
                    <a:pt x="1957955" y="535941"/>
                  </a:lnTo>
                  <a:lnTo>
                    <a:pt x="1916094" y="473286"/>
                  </a:lnTo>
                  <a:lnTo>
                    <a:pt x="1872981" y="410874"/>
                  </a:lnTo>
                  <a:lnTo>
                    <a:pt x="1828646" y="349613"/>
                  </a:lnTo>
                  <a:lnTo>
                    <a:pt x="1783119" y="290412"/>
                  </a:lnTo>
                  <a:lnTo>
                    <a:pt x="1736432" y="234179"/>
                  </a:lnTo>
                  <a:lnTo>
                    <a:pt x="1688614" y="181824"/>
                  </a:lnTo>
                  <a:lnTo>
                    <a:pt x="1639696" y="134254"/>
                  </a:lnTo>
                  <a:lnTo>
                    <a:pt x="1589708" y="92379"/>
                  </a:lnTo>
                  <a:lnTo>
                    <a:pt x="1538681" y="57108"/>
                  </a:lnTo>
                  <a:lnTo>
                    <a:pt x="1486644" y="29348"/>
                  </a:lnTo>
                  <a:lnTo>
                    <a:pt x="1433629" y="10009"/>
                  </a:lnTo>
                  <a:lnTo>
                    <a:pt x="1379664" y="0"/>
                  </a:lnTo>
                  <a:close/>
                </a:path>
              </a:pathLst>
            </a:custGeom>
            <a:solidFill>
              <a:srgbClr val="CBFFCD"/>
            </a:solidFill>
          </p:spPr>
          <p:txBody>
            <a:bodyPr wrap="square" lIns="0" tIns="0" rIns="0" bIns="0" rtlCol="0"/>
            <a:lstStyle/>
            <a:p>
              <a:endParaRPr sz="1266"/>
            </a:p>
          </p:txBody>
        </p:sp>
        <p:sp>
          <p:nvSpPr>
            <p:cNvPr id="6" name="object 6"/>
            <p:cNvSpPr/>
            <p:nvPr/>
          </p:nvSpPr>
          <p:spPr>
            <a:xfrm>
              <a:off x="507602" y="3075975"/>
              <a:ext cx="2056061" cy="2328416"/>
            </a:xfrm>
            <a:custGeom>
              <a:avLst/>
              <a:gdLst/>
              <a:ahLst/>
              <a:cxnLst/>
              <a:rect l="l" t="t" r="r" b="b"/>
              <a:pathLst>
                <a:path w="2924175" h="3311525">
                  <a:moveTo>
                    <a:pt x="1550968" y="1325051"/>
                  </a:moveTo>
                  <a:lnTo>
                    <a:pt x="1519655" y="1348147"/>
                  </a:lnTo>
                  <a:lnTo>
                    <a:pt x="1483509" y="1372978"/>
                  </a:lnTo>
                  <a:lnTo>
                    <a:pt x="1443192" y="1399501"/>
                  </a:lnTo>
                  <a:lnTo>
                    <a:pt x="1399363" y="1427674"/>
                  </a:lnTo>
                  <a:lnTo>
                    <a:pt x="1352683" y="1457454"/>
                  </a:lnTo>
                  <a:lnTo>
                    <a:pt x="1303811" y="1488799"/>
                  </a:lnTo>
                  <a:lnTo>
                    <a:pt x="1253410" y="1521667"/>
                  </a:lnTo>
                  <a:lnTo>
                    <a:pt x="1202138" y="1556015"/>
                  </a:lnTo>
                  <a:lnTo>
                    <a:pt x="1150656" y="1591801"/>
                  </a:lnTo>
                  <a:lnTo>
                    <a:pt x="1099624" y="1628982"/>
                  </a:lnTo>
                  <a:lnTo>
                    <a:pt x="1049703" y="1667517"/>
                  </a:lnTo>
                  <a:lnTo>
                    <a:pt x="1001554" y="1707361"/>
                  </a:lnTo>
                  <a:lnTo>
                    <a:pt x="955835" y="1748474"/>
                  </a:lnTo>
                  <a:lnTo>
                    <a:pt x="913209" y="1790813"/>
                  </a:lnTo>
                  <a:lnTo>
                    <a:pt x="874334" y="1834335"/>
                  </a:lnTo>
                  <a:lnTo>
                    <a:pt x="839872" y="1878999"/>
                  </a:lnTo>
                  <a:lnTo>
                    <a:pt x="810483" y="1924761"/>
                  </a:lnTo>
                  <a:lnTo>
                    <a:pt x="786826" y="1971579"/>
                  </a:lnTo>
                  <a:lnTo>
                    <a:pt x="769563" y="2019411"/>
                  </a:lnTo>
                  <a:lnTo>
                    <a:pt x="759354" y="2068214"/>
                  </a:lnTo>
                  <a:lnTo>
                    <a:pt x="754893" y="2120877"/>
                  </a:lnTo>
                  <a:lnTo>
                    <a:pt x="754361" y="2179729"/>
                  </a:lnTo>
                  <a:lnTo>
                    <a:pt x="757650" y="2243892"/>
                  </a:lnTo>
                  <a:lnTo>
                    <a:pt x="764650" y="2312487"/>
                  </a:lnTo>
                  <a:lnTo>
                    <a:pt x="775253" y="2384637"/>
                  </a:lnTo>
                  <a:lnTo>
                    <a:pt x="789349" y="2459462"/>
                  </a:lnTo>
                  <a:lnTo>
                    <a:pt x="806830" y="2536085"/>
                  </a:lnTo>
                  <a:lnTo>
                    <a:pt x="827586" y="2613627"/>
                  </a:lnTo>
                  <a:lnTo>
                    <a:pt x="851509" y="2691209"/>
                  </a:lnTo>
                  <a:lnTo>
                    <a:pt x="878489" y="2767953"/>
                  </a:lnTo>
                  <a:lnTo>
                    <a:pt x="908418" y="2842981"/>
                  </a:lnTo>
                  <a:lnTo>
                    <a:pt x="941186" y="2915414"/>
                  </a:lnTo>
                  <a:lnTo>
                    <a:pt x="976685" y="2984373"/>
                  </a:lnTo>
                  <a:lnTo>
                    <a:pt x="1014806" y="3048981"/>
                  </a:lnTo>
                  <a:lnTo>
                    <a:pt x="1055439" y="3108359"/>
                  </a:lnTo>
                  <a:lnTo>
                    <a:pt x="1098476" y="3161628"/>
                  </a:lnTo>
                  <a:lnTo>
                    <a:pt x="1143807" y="3207911"/>
                  </a:lnTo>
                  <a:lnTo>
                    <a:pt x="1191325" y="3246328"/>
                  </a:lnTo>
                  <a:lnTo>
                    <a:pt x="1240919" y="3276001"/>
                  </a:lnTo>
                  <a:lnTo>
                    <a:pt x="1292480" y="3296052"/>
                  </a:lnTo>
                  <a:lnTo>
                    <a:pt x="1349691" y="3307194"/>
                  </a:lnTo>
                  <a:lnTo>
                    <a:pt x="1415599" y="3311049"/>
                  </a:lnTo>
                  <a:lnTo>
                    <a:pt x="1489124" y="3308082"/>
                  </a:lnTo>
                  <a:lnTo>
                    <a:pt x="1569190" y="3298760"/>
                  </a:lnTo>
                  <a:lnTo>
                    <a:pt x="1654717" y="3283550"/>
                  </a:lnTo>
                  <a:lnTo>
                    <a:pt x="1744627" y="3262918"/>
                  </a:lnTo>
                  <a:lnTo>
                    <a:pt x="1837841" y="3237331"/>
                  </a:lnTo>
                  <a:lnTo>
                    <a:pt x="1933281" y="3207255"/>
                  </a:lnTo>
                  <a:lnTo>
                    <a:pt x="2029869" y="3173156"/>
                  </a:lnTo>
                  <a:lnTo>
                    <a:pt x="2126526" y="3135502"/>
                  </a:lnTo>
                  <a:lnTo>
                    <a:pt x="2222173" y="3094757"/>
                  </a:lnTo>
                  <a:lnTo>
                    <a:pt x="2315733" y="3051389"/>
                  </a:lnTo>
                  <a:lnTo>
                    <a:pt x="2406127" y="3005865"/>
                  </a:lnTo>
                  <a:lnTo>
                    <a:pt x="2492276" y="2958650"/>
                  </a:lnTo>
                  <a:lnTo>
                    <a:pt x="2573102" y="2910211"/>
                  </a:lnTo>
                  <a:lnTo>
                    <a:pt x="2647526" y="2861015"/>
                  </a:lnTo>
                  <a:lnTo>
                    <a:pt x="2714471" y="2811527"/>
                  </a:lnTo>
                  <a:lnTo>
                    <a:pt x="2772857" y="2762215"/>
                  </a:lnTo>
                  <a:lnTo>
                    <a:pt x="2821607" y="2713545"/>
                  </a:lnTo>
                  <a:lnTo>
                    <a:pt x="2859641" y="2665983"/>
                  </a:lnTo>
                  <a:lnTo>
                    <a:pt x="2887578" y="2616770"/>
                  </a:lnTo>
                  <a:lnTo>
                    <a:pt x="2907202" y="2563173"/>
                  </a:lnTo>
                  <a:lnTo>
                    <a:pt x="2919167" y="2505694"/>
                  </a:lnTo>
                  <a:lnTo>
                    <a:pt x="2924128" y="2444836"/>
                  </a:lnTo>
                  <a:lnTo>
                    <a:pt x="2922740" y="2381103"/>
                  </a:lnTo>
                  <a:lnTo>
                    <a:pt x="2915657" y="2314996"/>
                  </a:lnTo>
                  <a:lnTo>
                    <a:pt x="2903533" y="2247019"/>
                  </a:lnTo>
                  <a:lnTo>
                    <a:pt x="2887023" y="2177675"/>
                  </a:lnTo>
                  <a:lnTo>
                    <a:pt x="2866780" y="2107467"/>
                  </a:lnTo>
                  <a:lnTo>
                    <a:pt x="2843460" y="2036897"/>
                  </a:lnTo>
                  <a:lnTo>
                    <a:pt x="2817717" y="1966468"/>
                  </a:lnTo>
                  <a:lnTo>
                    <a:pt x="2790205" y="1896684"/>
                  </a:lnTo>
                  <a:lnTo>
                    <a:pt x="2761579" y="1828047"/>
                  </a:lnTo>
                  <a:lnTo>
                    <a:pt x="2732493" y="1761060"/>
                  </a:lnTo>
                  <a:lnTo>
                    <a:pt x="2703601" y="1696226"/>
                  </a:lnTo>
                  <a:lnTo>
                    <a:pt x="2675558" y="1634048"/>
                  </a:lnTo>
                  <a:lnTo>
                    <a:pt x="2649018" y="1575029"/>
                  </a:lnTo>
                  <a:lnTo>
                    <a:pt x="2624636" y="1519671"/>
                  </a:lnTo>
                  <a:lnTo>
                    <a:pt x="2603066" y="1468478"/>
                  </a:lnTo>
                  <a:lnTo>
                    <a:pt x="2584962" y="1421953"/>
                  </a:lnTo>
                  <a:lnTo>
                    <a:pt x="2569181" y="1380156"/>
                  </a:lnTo>
                  <a:lnTo>
                    <a:pt x="2554050" y="1342546"/>
                  </a:lnTo>
                  <a:lnTo>
                    <a:pt x="2525111" y="1278215"/>
                  </a:lnTo>
                  <a:lnTo>
                    <a:pt x="2496883" y="1225616"/>
                  </a:lnTo>
                  <a:lnTo>
                    <a:pt x="2468107" y="1181405"/>
                  </a:lnTo>
                  <a:lnTo>
                    <a:pt x="2437523" y="1142237"/>
                  </a:lnTo>
                  <a:lnTo>
                    <a:pt x="2403871" y="1104767"/>
                  </a:lnTo>
                  <a:lnTo>
                    <a:pt x="2365890" y="1065651"/>
                  </a:lnTo>
                  <a:lnTo>
                    <a:pt x="2344883" y="1044430"/>
                  </a:lnTo>
                  <a:lnTo>
                    <a:pt x="2322321" y="1021543"/>
                  </a:lnTo>
                  <a:lnTo>
                    <a:pt x="2271905" y="969100"/>
                  </a:lnTo>
                  <a:lnTo>
                    <a:pt x="2243735" y="938708"/>
                  </a:lnTo>
                  <a:lnTo>
                    <a:pt x="2213380" y="904977"/>
                  </a:lnTo>
                  <a:lnTo>
                    <a:pt x="2181132" y="866070"/>
                  </a:lnTo>
                  <a:lnTo>
                    <a:pt x="2147420" y="821044"/>
                  </a:lnTo>
                  <a:lnTo>
                    <a:pt x="2112274" y="770808"/>
                  </a:lnTo>
                  <a:lnTo>
                    <a:pt x="2075724" y="716271"/>
                  </a:lnTo>
                  <a:lnTo>
                    <a:pt x="2037801" y="658342"/>
                  </a:lnTo>
                  <a:lnTo>
                    <a:pt x="1998534" y="597929"/>
                  </a:lnTo>
                  <a:lnTo>
                    <a:pt x="1957955" y="535941"/>
                  </a:lnTo>
                  <a:lnTo>
                    <a:pt x="1916094" y="473286"/>
                  </a:lnTo>
                  <a:lnTo>
                    <a:pt x="1872981" y="410874"/>
                  </a:lnTo>
                  <a:lnTo>
                    <a:pt x="1828646" y="349613"/>
                  </a:lnTo>
                  <a:lnTo>
                    <a:pt x="1783120" y="290412"/>
                  </a:lnTo>
                  <a:lnTo>
                    <a:pt x="1736432" y="234179"/>
                  </a:lnTo>
                  <a:lnTo>
                    <a:pt x="1688615" y="181824"/>
                  </a:lnTo>
                  <a:lnTo>
                    <a:pt x="1639696" y="134254"/>
                  </a:lnTo>
                  <a:lnTo>
                    <a:pt x="1589708" y="92379"/>
                  </a:lnTo>
                  <a:lnTo>
                    <a:pt x="1538681" y="57108"/>
                  </a:lnTo>
                  <a:lnTo>
                    <a:pt x="1486644" y="29348"/>
                  </a:lnTo>
                  <a:lnTo>
                    <a:pt x="1433628" y="10009"/>
                  </a:lnTo>
                  <a:lnTo>
                    <a:pt x="1379664" y="0"/>
                  </a:lnTo>
                  <a:lnTo>
                    <a:pt x="1324781" y="228"/>
                  </a:lnTo>
                  <a:lnTo>
                    <a:pt x="1265196" y="12414"/>
                  </a:lnTo>
                  <a:lnTo>
                    <a:pt x="1197896" y="36832"/>
                  </a:lnTo>
                  <a:lnTo>
                    <a:pt x="1124049" y="72220"/>
                  </a:lnTo>
                  <a:lnTo>
                    <a:pt x="1044824" y="117318"/>
                  </a:lnTo>
                  <a:lnTo>
                    <a:pt x="961392" y="170867"/>
                  </a:lnTo>
                  <a:lnTo>
                    <a:pt x="874921" y="231606"/>
                  </a:lnTo>
                  <a:lnTo>
                    <a:pt x="786581" y="298275"/>
                  </a:lnTo>
                  <a:lnTo>
                    <a:pt x="697539" y="369613"/>
                  </a:lnTo>
                  <a:lnTo>
                    <a:pt x="608967" y="444360"/>
                  </a:lnTo>
                  <a:lnTo>
                    <a:pt x="522033" y="521257"/>
                  </a:lnTo>
                  <a:lnTo>
                    <a:pt x="437906" y="599042"/>
                  </a:lnTo>
                  <a:lnTo>
                    <a:pt x="357755" y="676456"/>
                  </a:lnTo>
                  <a:lnTo>
                    <a:pt x="282750" y="752238"/>
                  </a:lnTo>
                  <a:lnTo>
                    <a:pt x="214059" y="825129"/>
                  </a:lnTo>
                  <a:lnTo>
                    <a:pt x="152852" y="893867"/>
                  </a:lnTo>
                  <a:lnTo>
                    <a:pt x="100299" y="957192"/>
                  </a:lnTo>
                  <a:lnTo>
                    <a:pt x="57568" y="1013845"/>
                  </a:lnTo>
                  <a:lnTo>
                    <a:pt x="25828" y="1062565"/>
                  </a:lnTo>
                  <a:lnTo>
                    <a:pt x="6249" y="1102091"/>
                  </a:lnTo>
                  <a:lnTo>
                    <a:pt x="0" y="1131164"/>
                  </a:lnTo>
                  <a:lnTo>
                    <a:pt x="8302" y="1150843"/>
                  </a:lnTo>
                  <a:lnTo>
                    <a:pt x="30724" y="1163468"/>
                  </a:lnTo>
                  <a:lnTo>
                    <a:pt x="65959" y="1169699"/>
                  </a:lnTo>
                  <a:lnTo>
                    <a:pt x="112697" y="1170196"/>
                  </a:lnTo>
                  <a:lnTo>
                    <a:pt x="169630" y="1165620"/>
                  </a:lnTo>
                  <a:lnTo>
                    <a:pt x="235450" y="1156632"/>
                  </a:lnTo>
                  <a:lnTo>
                    <a:pt x="308846" y="1143891"/>
                  </a:lnTo>
                  <a:lnTo>
                    <a:pt x="388512" y="1128058"/>
                  </a:lnTo>
                  <a:lnTo>
                    <a:pt x="473137" y="1109794"/>
                  </a:lnTo>
                  <a:lnTo>
                    <a:pt x="561415" y="1089758"/>
                  </a:lnTo>
                  <a:lnTo>
                    <a:pt x="652035" y="1068612"/>
                  </a:lnTo>
                  <a:lnTo>
                    <a:pt x="743690" y="1047016"/>
                  </a:lnTo>
                  <a:lnTo>
                    <a:pt x="835070" y="1025629"/>
                  </a:lnTo>
                  <a:lnTo>
                    <a:pt x="924867" y="1005113"/>
                  </a:lnTo>
                  <a:lnTo>
                    <a:pt x="1011772" y="986128"/>
                  </a:lnTo>
                  <a:lnTo>
                    <a:pt x="1094478" y="969334"/>
                  </a:lnTo>
                  <a:lnTo>
                    <a:pt x="1171674" y="955392"/>
                  </a:lnTo>
                  <a:lnTo>
                    <a:pt x="1242053" y="944961"/>
                  </a:lnTo>
                  <a:lnTo>
                    <a:pt x="1304305" y="938703"/>
                  </a:lnTo>
                  <a:lnTo>
                    <a:pt x="1357123" y="937278"/>
                  </a:lnTo>
                  <a:lnTo>
                    <a:pt x="1403886" y="939667"/>
                  </a:lnTo>
                  <a:lnTo>
                    <a:pt x="1448836" y="944280"/>
                  </a:lnTo>
                  <a:lnTo>
                    <a:pt x="1491935" y="950916"/>
                  </a:lnTo>
                  <a:lnTo>
                    <a:pt x="1533148" y="959376"/>
                  </a:lnTo>
                  <a:lnTo>
                    <a:pt x="1572438" y="969459"/>
                  </a:lnTo>
                  <a:lnTo>
                    <a:pt x="1609769" y="980966"/>
                  </a:lnTo>
                  <a:lnTo>
                    <a:pt x="1678409" y="1007452"/>
                  </a:lnTo>
                  <a:lnTo>
                    <a:pt x="1738779" y="1037234"/>
                  </a:lnTo>
                  <a:lnTo>
                    <a:pt x="1790587" y="1068713"/>
                  </a:lnTo>
                  <a:lnTo>
                    <a:pt x="1833543" y="1100289"/>
                  </a:lnTo>
                  <a:lnTo>
                    <a:pt x="1867358" y="1130365"/>
                  </a:lnTo>
                  <a:lnTo>
                    <a:pt x="1900304" y="1169165"/>
                  </a:lnTo>
                  <a:lnTo>
                    <a:pt x="1909558" y="1188360"/>
                  </a:lnTo>
                  <a:lnTo>
                    <a:pt x="1909458" y="1195387"/>
                  </a:lnTo>
                  <a:lnTo>
                    <a:pt x="1866245" y="1213873"/>
                  </a:lnTo>
                  <a:lnTo>
                    <a:pt x="1832308" y="1218360"/>
                  </a:lnTo>
                  <a:lnTo>
                    <a:pt x="1812475" y="1221021"/>
                  </a:lnTo>
                  <a:lnTo>
                    <a:pt x="1767955" y="1228484"/>
                  </a:lnTo>
                  <a:lnTo>
                    <a:pt x="1718139" y="1240534"/>
                  </a:lnTo>
                  <a:lnTo>
                    <a:pt x="1664432" y="1259257"/>
                  </a:lnTo>
                  <a:lnTo>
                    <a:pt x="1608240" y="1286734"/>
                  </a:lnTo>
                  <a:lnTo>
                    <a:pt x="1579651" y="1304407"/>
                  </a:lnTo>
                  <a:lnTo>
                    <a:pt x="1550968" y="1325051"/>
                  </a:lnTo>
                  <a:close/>
                </a:path>
              </a:pathLst>
            </a:custGeom>
            <a:ln w="19050">
              <a:solidFill>
                <a:srgbClr val="5F6165"/>
              </a:solidFill>
            </a:ln>
          </p:spPr>
          <p:txBody>
            <a:bodyPr wrap="square" lIns="0" tIns="0" rIns="0" bIns="0" rtlCol="0"/>
            <a:lstStyle/>
            <a:p>
              <a:endParaRPr sz="1266"/>
            </a:p>
          </p:txBody>
        </p:sp>
        <p:sp>
          <p:nvSpPr>
            <p:cNvPr id="7" name="object 7"/>
            <p:cNvSpPr/>
            <p:nvPr/>
          </p:nvSpPr>
          <p:spPr>
            <a:xfrm>
              <a:off x="1280102" y="1149090"/>
              <a:ext cx="6030664" cy="4902398"/>
            </a:xfrm>
            <a:custGeom>
              <a:avLst/>
              <a:gdLst/>
              <a:ahLst/>
              <a:cxnLst/>
              <a:rect l="l" t="t" r="r" b="b"/>
              <a:pathLst>
                <a:path w="8576945" h="6972300">
                  <a:moveTo>
                    <a:pt x="6214876" y="1511300"/>
                  </a:moveTo>
                  <a:lnTo>
                    <a:pt x="4421041" y="1511300"/>
                  </a:lnTo>
                  <a:lnTo>
                    <a:pt x="4491363" y="1524000"/>
                  </a:lnTo>
                  <a:lnTo>
                    <a:pt x="4566783" y="1536700"/>
                  </a:lnTo>
                  <a:lnTo>
                    <a:pt x="4648683" y="1549400"/>
                  </a:lnTo>
                  <a:lnTo>
                    <a:pt x="4736190" y="1574800"/>
                  </a:lnTo>
                  <a:lnTo>
                    <a:pt x="4828430" y="1600200"/>
                  </a:lnTo>
                  <a:lnTo>
                    <a:pt x="4924533" y="1638300"/>
                  </a:lnTo>
                  <a:lnTo>
                    <a:pt x="5023626" y="1676400"/>
                  </a:lnTo>
                  <a:lnTo>
                    <a:pt x="5227289" y="1752600"/>
                  </a:lnTo>
                  <a:lnTo>
                    <a:pt x="5533392" y="1905000"/>
                  </a:lnTo>
                  <a:lnTo>
                    <a:pt x="5632099" y="1968500"/>
                  </a:lnTo>
                  <a:lnTo>
                    <a:pt x="5727688" y="2032000"/>
                  </a:lnTo>
                  <a:lnTo>
                    <a:pt x="5819287" y="2095500"/>
                  </a:lnTo>
                  <a:lnTo>
                    <a:pt x="5906022" y="2159000"/>
                  </a:lnTo>
                  <a:lnTo>
                    <a:pt x="5987022" y="2235200"/>
                  </a:lnTo>
                  <a:lnTo>
                    <a:pt x="6061414" y="2311400"/>
                  </a:lnTo>
                  <a:lnTo>
                    <a:pt x="6128326" y="2387600"/>
                  </a:lnTo>
                  <a:lnTo>
                    <a:pt x="6186884" y="2463800"/>
                  </a:lnTo>
                  <a:lnTo>
                    <a:pt x="6236218" y="2552700"/>
                  </a:lnTo>
                  <a:lnTo>
                    <a:pt x="6274933" y="2641600"/>
                  </a:lnTo>
                  <a:lnTo>
                    <a:pt x="6302982" y="2743200"/>
                  </a:lnTo>
                  <a:lnTo>
                    <a:pt x="6321491" y="2844800"/>
                  </a:lnTo>
                  <a:lnTo>
                    <a:pt x="6331588" y="2946400"/>
                  </a:lnTo>
                  <a:lnTo>
                    <a:pt x="6334399" y="3060700"/>
                  </a:lnTo>
                  <a:lnTo>
                    <a:pt x="6331051" y="3187700"/>
                  </a:lnTo>
                  <a:lnTo>
                    <a:pt x="6322672" y="3302000"/>
                  </a:lnTo>
                  <a:lnTo>
                    <a:pt x="6310386" y="3429000"/>
                  </a:lnTo>
                  <a:lnTo>
                    <a:pt x="6295323" y="3556000"/>
                  </a:lnTo>
                  <a:lnTo>
                    <a:pt x="6278608" y="3695700"/>
                  </a:lnTo>
                  <a:lnTo>
                    <a:pt x="6261368" y="3822700"/>
                  </a:lnTo>
                  <a:lnTo>
                    <a:pt x="6244730" y="3949700"/>
                  </a:lnTo>
                  <a:lnTo>
                    <a:pt x="6229821" y="4076700"/>
                  </a:lnTo>
                  <a:lnTo>
                    <a:pt x="6217767" y="4216400"/>
                  </a:lnTo>
                  <a:lnTo>
                    <a:pt x="6209696" y="4343400"/>
                  </a:lnTo>
                  <a:lnTo>
                    <a:pt x="6206735" y="4470400"/>
                  </a:lnTo>
                  <a:lnTo>
                    <a:pt x="6210010" y="4584700"/>
                  </a:lnTo>
                  <a:lnTo>
                    <a:pt x="6220647" y="4711700"/>
                  </a:lnTo>
                  <a:lnTo>
                    <a:pt x="6239775" y="4826000"/>
                  </a:lnTo>
                  <a:lnTo>
                    <a:pt x="6268519" y="4927600"/>
                  </a:lnTo>
                  <a:lnTo>
                    <a:pt x="6306033" y="5029200"/>
                  </a:lnTo>
                  <a:lnTo>
                    <a:pt x="6350314" y="5143500"/>
                  </a:lnTo>
                  <a:lnTo>
                    <a:pt x="6400740" y="5257800"/>
                  </a:lnTo>
                  <a:lnTo>
                    <a:pt x="6456685" y="5359400"/>
                  </a:lnTo>
                  <a:lnTo>
                    <a:pt x="6517527" y="5473700"/>
                  </a:lnTo>
                  <a:lnTo>
                    <a:pt x="6582639" y="5575300"/>
                  </a:lnTo>
                  <a:lnTo>
                    <a:pt x="6651400" y="5689600"/>
                  </a:lnTo>
                  <a:lnTo>
                    <a:pt x="6723184" y="5791200"/>
                  </a:lnTo>
                  <a:lnTo>
                    <a:pt x="6797369" y="5905500"/>
                  </a:lnTo>
                  <a:lnTo>
                    <a:pt x="6873328" y="6007100"/>
                  </a:lnTo>
                  <a:lnTo>
                    <a:pt x="6950440" y="6096000"/>
                  </a:lnTo>
                  <a:lnTo>
                    <a:pt x="7028079" y="6197600"/>
                  </a:lnTo>
                  <a:lnTo>
                    <a:pt x="7105621" y="6286500"/>
                  </a:lnTo>
                  <a:lnTo>
                    <a:pt x="7182443" y="6375400"/>
                  </a:lnTo>
                  <a:lnTo>
                    <a:pt x="7257921" y="6451600"/>
                  </a:lnTo>
                  <a:lnTo>
                    <a:pt x="7331430" y="6527800"/>
                  </a:lnTo>
                  <a:lnTo>
                    <a:pt x="7402347" y="6604000"/>
                  </a:lnTo>
                  <a:lnTo>
                    <a:pt x="7470047" y="6667500"/>
                  </a:lnTo>
                  <a:lnTo>
                    <a:pt x="7533907" y="6718300"/>
                  </a:lnTo>
                  <a:lnTo>
                    <a:pt x="7593302" y="6769100"/>
                  </a:lnTo>
                  <a:lnTo>
                    <a:pt x="7651628" y="6807200"/>
                  </a:lnTo>
                  <a:lnTo>
                    <a:pt x="7712321" y="6845300"/>
                  </a:lnTo>
                  <a:lnTo>
                    <a:pt x="7774800" y="6883400"/>
                  </a:lnTo>
                  <a:lnTo>
                    <a:pt x="7902788" y="6934200"/>
                  </a:lnTo>
                  <a:lnTo>
                    <a:pt x="8093621" y="6972300"/>
                  </a:lnTo>
                  <a:lnTo>
                    <a:pt x="8269117" y="6972300"/>
                  </a:lnTo>
                  <a:lnTo>
                    <a:pt x="8321493" y="6959600"/>
                  </a:lnTo>
                  <a:lnTo>
                    <a:pt x="8369839" y="6946900"/>
                  </a:lnTo>
                  <a:lnTo>
                    <a:pt x="8413572" y="6921500"/>
                  </a:lnTo>
                  <a:lnTo>
                    <a:pt x="8452111" y="6896100"/>
                  </a:lnTo>
                  <a:lnTo>
                    <a:pt x="8484875" y="6870700"/>
                  </a:lnTo>
                  <a:lnTo>
                    <a:pt x="8511282" y="6832600"/>
                  </a:lnTo>
                  <a:lnTo>
                    <a:pt x="8530749" y="6794500"/>
                  </a:lnTo>
                  <a:lnTo>
                    <a:pt x="8542697" y="6743700"/>
                  </a:lnTo>
                  <a:lnTo>
                    <a:pt x="8546542" y="6692900"/>
                  </a:lnTo>
                  <a:lnTo>
                    <a:pt x="8539723" y="6629400"/>
                  </a:lnTo>
                  <a:lnTo>
                    <a:pt x="8520922" y="6553200"/>
                  </a:lnTo>
                  <a:lnTo>
                    <a:pt x="8491405" y="6464300"/>
                  </a:lnTo>
                  <a:lnTo>
                    <a:pt x="8452439" y="6375400"/>
                  </a:lnTo>
                  <a:lnTo>
                    <a:pt x="8405289" y="6261100"/>
                  </a:lnTo>
                  <a:lnTo>
                    <a:pt x="8351223" y="6146800"/>
                  </a:lnTo>
                  <a:lnTo>
                    <a:pt x="8291506" y="6032500"/>
                  </a:lnTo>
                  <a:lnTo>
                    <a:pt x="8227404" y="5905500"/>
                  </a:lnTo>
                  <a:lnTo>
                    <a:pt x="8160185" y="5778500"/>
                  </a:lnTo>
                  <a:lnTo>
                    <a:pt x="8091114" y="5651500"/>
                  </a:lnTo>
                  <a:lnTo>
                    <a:pt x="8021458" y="5524500"/>
                  </a:lnTo>
                  <a:lnTo>
                    <a:pt x="7952482" y="5397500"/>
                  </a:lnTo>
                  <a:lnTo>
                    <a:pt x="7885454" y="5270500"/>
                  </a:lnTo>
                  <a:lnTo>
                    <a:pt x="7821640" y="5143500"/>
                  </a:lnTo>
                  <a:lnTo>
                    <a:pt x="7762305" y="5029200"/>
                  </a:lnTo>
                  <a:lnTo>
                    <a:pt x="7708717" y="4914900"/>
                  </a:lnTo>
                  <a:lnTo>
                    <a:pt x="7662141" y="4813300"/>
                  </a:lnTo>
                  <a:lnTo>
                    <a:pt x="7595092" y="4635500"/>
                  </a:lnTo>
                  <a:lnTo>
                    <a:pt x="7577151" y="4559300"/>
                  </a:lnTo>
                  <a:lnTo>
                    <a:pt x="7570111" y="4495800"/>
                  </a:lnTo>
                  <a:lnTo>
                    <a:pt x="7572542" y="4432300"/>
                  </a:lnTo>
                  <a:lnTo>
                    <a:pt x="7583415" y="4381500"/>
                  </a:lnTo>
                  <a:lnTo>
                    <a:pt x="7601699" y="4343400"/>
                  </a:lnTo>
                  <a:lnTo>
                    <a:pt x="7626365" y="4292600"/>
                  </a:lnTo>
                  <a:lnTo>
                    <a:pt x="7656383" y="4267200"/>
                  </a:lnTo>
                  <a:lnTo>
                    <a:pt x="7690723" y="4229100"/>
                  </a:lnTo>
                  <a:lnTo>
                    <a:pt x="7728354" y="4203700"/>
                  </a:lnTo>
                  <a:lnTo>
                    <a:pt x="7768248" y="4178300"/>
                  </a:lnTo>
                  <a:lnTo>
                    <a:pt x="7809374" y="4152900"/>
                  </a:lnTo>
                  <a:lnTo>
                    <a:pt x="7850702" y="4140200"/>
                  </a:lnTo>
                  <a:lnTo>
                    <a:pt x="7891203" y="4114800"/>
                  </a:lnTo>
                  <a:lnTo>
                    <a:pt x="7929846" y="4102100"/>
                  </a:lnTo>
                  <a:lnTo>
                    <a:pt x="7965602" y="4089400"/>
                  </a:lnTo>
                  <a:lnTo>
                    <a:pt x="7997440" y="4064000"/>
                  </a:lnTo>
                  <a:lnTo>
                    <a:pt x="8024331" y="4051300"/>
                  </a:lnTo>
                  <a:lnTo>
                    <a:pt x="8045245" y="4025900"/>
                  </a:lnTo>
                  <a:lnTo>
                    <a:pt x="8059152" y="4013200"/>
                  </a:lnTo>
                  <a:lnTo>
                    <a:pt x="8065023" y="3987800"/>
                  </a:lnTo>
                  <a:lnTo>
                    <a:pt x="8048083" y="3937000"/>
                  </a:lnTo>
                  <a:lnTo>
                    <a:pt x="7990449" y="3886200"/>
                  </a:lnTo>
                  <a:lnTo>
                    <a:pt x="7949116" y="3873500"/>
                  </a:lnTo>
                  <a:lnTo>
                    <a:pt x="7901142" y="3860800"/>
                  </a:lnTo>
                  <a:lnTo>
                    <a:pt x="7847806" y="3848100"/>
                  </a:lnTo>
                  <a:lnTo>
                    <a:pt x="7790387" y="3835400"/>
                  </a:lnTo>
                  <a:lnTo>
                    <a:pt x="7668412" y="3810000"/>
                  </a:lnTo>
                  <a:lnTo>
                    <a:pt x="7606413" y="3784600"/>
                  </a:lnTo>
                  <a:lnTo>
                    <a:pt x="7486784" y="3759200"/>
                  </a:lnTo>
                  <a:lnTo>
                    <a:pt x="7431711" y="3733800"/>
                  </a:lnTo>
                  <a:lnTo>
                    <a:pt x="7381504" y="3708400"/>
                  </a:lnTo>
                  <a:lnTo>
                    <a:pt x="7337440" y="3670300"/>
                  </a:lnTo>
                  <a:lnTo>
                    <a:pt x="7300798" y="3632200"/>
                  </a:lnTo>
                  <a:lnTo>
                    <a:pt x="7272857" y="3594100"/>
                  </a:lnTo>
                  <a:lnTo>
                    <a:pt x="7254894" y="3543300"/>
                  </a:lnTo>
                  <a:lnTo>
                    <a:pt x="7248189" y="3492500"/>
                  </a:lnTo>
                  <a:lnTo>
                    <a:pt x="7254020" y="3429000"/>
                  </a:lnTo>
                  <a:lnTo>
                    <a:pt x="7276014" y="3352800"/>
                  </a:lnTo>
                  <a:lnTo>
                    <a:pt x="7315523" y="3263900"/>
                  </a:lnTo>
                  <a:lnTo>
                    <a:pt x="7370388" y="3162300"/>
                  </a:lnTo>
                  <a:lnTo>
                    <a:pt x="7438453" y="3060700"/>
                  </a:lnTo>
                  <a:lnTo>
                    <a:pt x="7605556" y="2819400"/>
                  </a:lnTo>
                  <a:lnTo>
                    <a:pt x="7700280" y="2692400"/>
                  </a:lnTo>
                  <a:lnTo>
                    <a:pt x="7799577" y="2565400"/>
                  </a:lnTo>
                  <a:lnTo>
                    <a:pt x="7901289" y="2425700"/>
                  </a:lnTo>
                  <a:lnTo>
                    <a:pt x="8003260" y="2298700"/>
                  </a:lnTo>
                  <a:lnTo>
                    <a:pt x="8103333" y="2159000"/>
                  </a:lnTo>
                  <a:lnTo>
                    <a:pt x="8199351" y="2032000"/>
                  </a:lnTo>
                  <a:lnTo>
                    <a:pt x="8289158" y="1905000"/>
                  </a:lnTo>
                  <a:lnTo>
                    <a:pt x="8370595" y="1778000"/>
                  </a:lnTo>
                  <a:lnTo>
                    <a:pt x="8441507" y="1663700"/>
                  </a:lnTo>
                  <a:lnTo>
                    <a:pt x="8499737" y="1562100"/>
                  </a:lnTo>
                  <a:lnTo>
                    <a:pt x="8505935" y="1549400"/>
                  </a:lnTo>
                  <a:lnTo>
                    <a:pt x="6315302" y="1549400"/>
                  </a:lnTo>
                  <a:lnTo>
                    <a:pt x="6236218" y="1524000"/>
                  </a:lnTo>
                  <a:lnTo>
                    <a:pt x="6214876" y="1511300"/>
                  </a:lnTo>
                  <a:close/>
                </a:path>
                <a:path w="8576945" h="6972300">
                  <a:moveTo>
                    <a:pt x="3247844" y="2044700"/>
                  </a:moveTo>
                  <a:lnTo>
                    <a:pt x="3088789" y="2044700"/>
                  </a:lnTo>
                  <a:lnTo>
                    <a:pt x="3140951" y="2057400"/>
                  </a:lnTo>
                  <a:lnTo>
                    <a:pt x="3193856" y="2057400"/>
                  </a:lnTo>
                  <a:lnTo>
                    <a:pt x="3247844" y="2044700"/>
                  </a:lnTo>
                  <a:close/>
                </a:path>
                <a:path w="8576945" h="6972300">
                  <a:moveTo>
                    <a:pt x="3633307" y="1917700"/>
                  </a:moveTo>
                  <a:lnTo>
                    <a:pt x="2164888" y="1917700"/>
                  </a:lnTo>
                  <a:lnTo>
                    <a:pt x="2246611" y="1930400"/>
                  </a:lnTo>
                  <a:lnTo>
                    <a:pt x="2323988" y="1930400"/>
                  </a:lnTo>
                  <a:lnTo>
                    <a:pt x="2467060" y="1955800"/>
                  </a:lnTo>
                  <a:lnTo>
                    <a:pt x="2533435" y="1955800"/>
                  </a:lnTo>
                  <a:lnTo>
                    <a:pt x="2596821" y="1968500"/>
                  </a:lnTo>
                  <a:lnTo>
                    <a:pt x="2715984" y="1993900"/>
                  </a:lnTo>
                  <a:lnTo>
                    <a:pt x="2827264" y="2019300"/>
                  </a:lnTo>
                  <a:lnTo>
                    <a:pt x="2880796" y="2019300"/>
                  </a:lnTo>
                  <a:lnTo>
                    <a:pt x="2985341" y="2044700"/>
                  </a:lnTo>
                  <a:lnTo>
                    <a:pt x="3303254" y="2044700"/>
                  </a:lnTo>
                  <a:lnTo>
                    <a:pt x="3473370" y="2006600"/>
                  </a:lnTo>
                  <a:lnTo>
                    <a:pt x="3527692" y="1981200"/>
                  </a:lnTo>
                  <a:lnTo>
                    <a:pt x="3580919" y="1943100"/>
                  </a:lnTo>
                  <a:lnTo>
                    <a:pt x="3633307" y="1917700"/>
                  </a:lnTo>
                  <a:close/>
                </a:path>
                <a:path w="8576945" h="6972300">
                  <a:moveTo>
                    <a:pt x="2220885" y="406400"/>
                  </a:moveTo>
                  <a:lnTo>
                    <a:pt x="2129178" y="406400"/>
                  </a:lnTo>
                  <a:lnTo>
                    <a:pt x="2035644" y="419100"/>
                  </a:lnTo>
                  <a:lnTo>
                    <a:pt x="1935431" y="444500"/>
                  </a:lnTo>
                  <a:lnTo>
                    <a:pt x="1824948" y="482600"/>
                  </a:lnTo>
                  <a:lnTo>
                    <a:pt x="1705880" y="546100"/>
                  </a:lnTo>
                  <a:lnTo>
                    <a:pt x="1579909" y="596900"/>
                  </a:lnTo>
                  <a:lnTo>
                    <a:pt x="1448721" y="673100"/>
                  </a:lnTo>
                  <a:lnTo>
                    <a:pt x="1313999" y="749300"/>
                  </a:lnTo>
                  <a:lnTo>
                    <a:pt x="1177428" y="838200"/>
                  </a:lnTo>
                  <a:lnTo>
                    <a:pt x="1040692" y="914400"/>
                  </a:lnTo>
                  <a:lnTo>
                    <a:pt x="905475" y="1016000"/>
                  </a:lnTo>
                  <a:lnTo>
                    <a:pt x="773460" y="1104900"/>
                  </a:lnTo>
                  <a:lnTo>
                    <a:pt x="646334" y="1206500"/>
                  </a:lnTo>
                  <a:lnTo>
                    <a:pt x="525778" y="1295400"/>
                  </a:lnTo>
                  <a:lnTo>
                    <a:pt x="413478" y="1384300"/>
                  </a:lnTo>
                  <a:lnTo>
                    <a:pt x="311118" y="1473200"/>
                  </a:lnTo>
                  <a:lnTo>
                    <a:pt x="142952" y="1638300"/>
                  </a:lnTo>
                  <a:lnTo>
                    <a:pt x="80516" y="1714500"/>
                  </a:lnTo>
                  <a:lnTo>
                    <a:pt x="34755" y="1778000"/>
                  </a:lnTo>
                  <a:lnTo>
                    <a:pt x="7355" y="1828800"/>
                  </a:lnTo>
                  <a:lnTo>
                    <a:pt x="0" y="1879600"/>
                  </a:lnTo>
                  <a:lnTo>
                    <a:pt x="14618" y="1905000"/>
                  </a:lnTo>
                  <a:lnTo>
                    <a:pt x="50723" y="1930400"/>
                  </a:lnTo>
                  <a:lnTo>
                    <a:pt x="106378" y="1955800"/>
                  </a:lnTo>
                  <a:lnTo>
                    <a:pt x="179642" y="1968500"/>
                  </a:lnTo>
                  <a:lnTo>
                    <a:pt x="268578" y="1981200"/>
                  </a:lnTo>
                  <a:lnTo>
                    <a:pt x="371247" y="1993900"/>
                  </a:lnTo>
                  <a:lnTo>
                    <a:pt x="742264" y="1993900"/>
                  </a:lnTo>
                  <a:lnTo>
                    <a:pt x="880477" y="1981200"/>
                  </a:lnTo>
                  <a:lnTo>
                    <a:pt x="1022729" y="1981200"/>
                  </a:lnTo>
                  <a:lnTo>
                    <a:pt x="1454336" y="1943100"/>
                  </a:lnTo>
                  <a:lnTo>
                    <a:pt x="1593359" y="1943100"/>
                  </a:lnTo>
                  <a:lnTo>
                    <a:pt x="1726728" y="1930400"/>
                  </a:lnTo>
                  <a:lnTo>
                    <a:pt x="1852504" y="1930400"/>
                  </a:lnTo>
                  <a:lnTo>
                    <a:pt x="1968749" y="1917700"/>
                  </a:lnTo>
                  <a:lnTo>
                    <a:pt x="3633307" y="1917700"/>
                  </a:lnTo>
                  <a:lnTo>
                    <a:pt x="3839549" y="1765300"/>
                  </a:lnTo>
                  <a:lnTo>
                    <a:pt x="3891554" y="1714500"/>
                  </a:lnTo>
                  <a:lnTo>
                    <a:pt x="3944246" y="1676400"/>
                  </a:lnTo>
                  <a:lnTo>
                    <a:pt x="3997880" y="1638300"/>
                  </a:lnTo>
                  <a:lnTo>
                    <a:pt x="4052709" y="1612900"/>
                  </a:lnTo>
                  <a:lnTo>
                    <a:pt x="4108988" y="1574800"/>
                  </a:lnTo>
                  <a:lnTo>
                    <a:pt x="4166972" y="1549400"/>
                  </a:lnTo>
                  <a:lnTo>
                    <a:pt x="4289070" y="1524000"/>
                  </a:lnTo>
                  <a:lnTo>
                    <a:pt x="4353694" y="1511300"/>
                  </a:lnTo>
                  <a:lnTo>
                    <a:pt x="6214876" y="1511300"/>
                  </a:lnTo>
                  <a:lnTo>
                    <a:pt x="6172193" y="1485900"/>
                  </a:lnTo>
                  <a:lnTo>
                    <a:pt x="6119845" y="1422400"/>
                  </a:lnTo>
                  <a:lnTo>
                    <a:pt x="6077925" y="1358900"/>
                  </a:lnTo>
                  <a:lnTo>
                    <a:pt x="6045186" y="1282700"/>
                  </a:lnTo>
                  <a:lnTo>
                    <a:pt x="6020379" y="1206500"/>
                  </a:lnTo>
                  <a:lnTo>
                    <a:pt x="6002257" y="1117600"/>
                  </a:lnTo>
                  <a:lnTo>
                    <a:pt x="5992743" y="1041400"/>
                  </a:lnTo>
                  <a:lnTo>
                    <a:pt x="3688497" y="1041400"/>
                  </a:lnTo>
                  <a:lnTo>
                    <a:pt x="3509290" y="1016000"/>
                  </a:lnTo>
                  <a:lnTo>
                    <a:pt x="3421699" y="977900"/>
                  </a:lnTo>
                  <a:lnTo>
                    <a:pt x="3335190" y="952500"/>
                  </a:lnTo>
                  <a:lnTo>
                    <a:pt x="3249569" y="901700"/>
                  </a:lnTo>
                  <a:lnTo>
                    <a:pt x="3164644" y="863600"/>
                  </a:lnTo>
                  <a:lnTo>
                    <a:pt x="3080220" y="812800"/>
                  </a:lnTo>
                  <a:lnTo>
                    <a:pt x="2996103" y="749300"/>
                  </a:lnTo>
                  <a:lnTo>
                    <a:pt x="2658830" y="546100"/>
                  </a:lnTo>
                  <a:lnTo>
                    <a:pt x="2399600" y="431800"/>
                  </a:lnTo>
                  <a:lnTo>
                    <a:pt x="2220885" y="406400"/>
                  </a:lnTo>
                  <a:close/>
                </a:path>
                <a:path w="8576945" h="6972300">
                  <a:moveTo>
                    <a:pt x="8393080" y="1181100"/>
                  </a:moveTo>
                  <a:lnTo>
                    <a:pt x="8300568" y="1181100"/>
                  </a:lnTo>
                  <a:lnTo>
                    <a:pt x="8193492" y="1193800"/>
                  </a:lnTo>
                  <a:lnTo>
                    <a:pt x="8073905" y="1219200"/>
                  </a:lnTo>
                  <a:lnTo>
                    <a:pt x="7943862" y="1244600"/>
                  </a:lnTo>
                  <a:lnTo>
                    <a:pt x="7805415" y="1270000"/>
                  </a:lnTo>
                  <a:lnTo>
                    <a:pt x="6913290" y="1498600"/>
                  </a:lnTo>
                  <a:lnTo>
                    <a:pt x="6773530" y="1524000"/>
                  </a:lnTo>
                  <a:lnTo>
                    <a:pt x="6520146" y="1549400"/>
                  </a:lnTo>
                  <a:lnTo>
                    <a:pt x="8505935" y="1549400"/>
                  </a:lnTo>
                  <a:lnTo>
                    <a:pt x="8543127" y="1473200"/>
                  </a:lnTo>
                  <a:lnTo>
                    <a:pt x="8569521" y="1384300"/>
                  </a:lnTo>
                  <a:lnTo>
                    <a:pt x="8576762" y="1320800"/>
                  </a:lnTo>
                  <a:lnTo>
                    <a:pt x="8562693" y="1257300"/>
                  </a:lnTo>
                  <a:lnTo>
                    <a:pt x="8526196" y="1219200"/>
                  </a:lnTo>
                  <a:lnTo>
                    <a:pt x="8468974" y="1193800"/>
                  </a:lnTo>
                  <a:lnTo>
                    <a:pt x="8393080" y="1181100"/>
                  </a:lnTo>
                  <a:close/>
                </a:path>
                <a:path w="8576945" h="6972300">
                  <a:moveTo>
                    <a:pt x="5751544" y="0"/>
                  </a:moveTo>
                  <a:lnTo>
                    <a:pt x="5686258" y="0"/>
                  </a:lnTo>
                  <a:lnTo>
                    <a:pt x="5613617" y="12700"/>
                  </a:lnTo>
                  <a:lnTo>
                    <a:pt x="5534263" y="38100"/>
                  </a:lnTo>
                  <a:lnTo>
                    <a:pt x="5448838" y="76200"/>
                  </a:lnTo>
                  <a:lnTo>
                    <a:pt x="5357985" y="114300"/>
                  </a:lnTo>
                  <a:lnTo>
                    <a:pt x="5262345" y="177800"/>
                  </a:lnTo>
                  <a:lnTo>
                    <a:pt x="5162562" y="241300"/>
                  </a:lnTo>
                  <a:lnTo>
                    <a:pt x="5059276" y="304800"/>
                  </a:lnTo>
                  <a:lnTo>
                    <a:pt x="4953132" y="381000"/>
                  </a:lnTo>
                  <a:lnTo>
                    <a:pt x="4734833" y="533400"/>
                  </a:lnTo>
                  <a:lnTo>
                    <a:pt x="4623963" y="622300"/>
                  </a:lnTo>
                  <a:lnTo>
                    <a:pt x="4512803" y="698500"/>
                  </a:lnTo>
                  <a:lnTo>
                    <a:pt x="4401995" y="762000"/>
                  </a:lnTo>
                  <a:lnTo>
                    <a:pt x="4292181" y="838200"/>
                  </a:lnTo>
                  <a:lnTo>
                    <a:pt x="4184003" y="889000"/>
                  </a:lnTo>
                  <a:lnTo>
                    <a:pt x="4078104" y="939800"/>
                  </a:lnTo>
                  <a:lnTo>
                    <a:pt x="3975125" y="990600"/>
                  </a:lnTo>
                  <a:lnTo>
                    <a:pt x="3875710" y="1016000"/>
                  </a:lnTo>
                  <a:lnTo>
                    <a:pt x="3688497" y="1041400"/>
                  </a:lnTo>
                  <a:lnTo>
                    <a:pt x="5992743" y="1041400"/>
                  </a:lnTo>
                  <a:lnTo>
                    <a:pt x="5989571" y="1016000"/>
                  </a:lnTo>
                  <a:lnTo>
                    <a:pt x="5981074" y="914400"/>
                  </a:lnTo>
                  <a:lnTo>
                    <a:pt x="5975517" y="812800"/>
                  </a:lnTo>
                  <a:lnTo>
                    <a:pt x="5971653" y="711200"/>
                  </a:lnTo>
                  <a:lnTo>
                    <a:pt x="5968233" y="609600"/>
                  </a:lnTo>
                  <a:lnTo>
                    <a:pt x="5964010" y="508000"/>
                  </a:lnTo>
                  <a:lnTo>
                    <a:pt x="5957736" y="419100"/>
                  </a:lnTo>
                  <a:lnTo>
                    <a:pt x="5948162" y="330200"/>
                  </a:lnTo>
                  <a:lnTo>
                    <a:pt x="5934041" y="241300"/>
                  </a:lnTo>
                  <a:lnTo>
                    <a:pt x="5914124" y="165100"/>
                  </a:lnTo>
                  <a:lnTo>
                    <a:pt x="5887164" y="101600"/>
                  </a:lnTo>
                  <a:lnTo>
                    <a:pt x="5851912" y="50800"/>
                  </a:lnTo>
                  <a:lnTo>
                    <a:pt x="5807122" y="25400"/>
                  </a:lnTo>
                  <a:lnTo>
                    <a:pt x="5751544" y="0"/>
                  </a:lnTo>
                  <a:close/>
                </a:path>
              </a:pathLst>
            </a:custGeom>
            <a:solidFill>
              <a:srgbClr val="CBFFCD"/>
            </a:solidFill>
          </p:spPr>
          <p:txBody>
            <a:bodyPr wrap="square" lIns="0" tIns="0" rIns="0" bIns="0" rtlCol="0"/>
            <a:lstStyle/>
            <a:p>
              <a:endParaRPr sz="1266"/>
            </a:p>
          </p:txBody>
        </p:sp>
        <p:sp>
          <p:nvSpPr>
            <p:cNvPr id="8" name="object 8"/>
            <p:cNvSpPr/>
            <p:nvPr/>
          </p:nvSpPr>
          <p:spPr>
            <a:xfrm>
              <a:off x="1280101" y="1142221"/>
              <a:ext cx="6030664" cy="4909541"/>
            </a:xfrm>
            <a:custGeom>
              <a:avLst/>
              <a:gdLst/>
              <a:ahLst/>
              <a:cxnLst/>
              <a:rect l="l" t="t" r="r" b="b"/>
              <a:pathLst>
                <a:path w="8576945" h="6982459">
                  <a:moveTo>
                    <a:pt x="2164888" y="1926485"/>
                  </a:moveTo>
                  <a:lnTo>
                    <a:pt x="2246610" y="1931425"/>
                  </a:lnTo>
                  <a:lnTo>
                    <a:pt x="2323987" y="1938003"/>
                  </a:lnTo>
                  <a:lnTo>
                    <a:pt x="2397357" y="1945960"/>
                  </a:lnTo>
                  <a:lnTo>
                    <a:pt x="2467060" y="1955034"/>
                  </a:lnTo>
                  <a:lnTo>
                    <a:pt x="2533434" y="1964965"/>
                  </a:lnTo>
                  <a:lnTo>
                    <a:pt x="2596820" y="1975492"/>
                  </a:lnTo>
                  <a:lnTo>
                    <a:pt x="2657557" y="1986356"/>
                  </a:lnTo>
                  <a:lnTo>
                    <a:pt x="2715984" y="1997295"/>
                  </a:lnTo>
                  <a:lnTo>
                    <a:pt x="2772439" y="2008048"/>
                  </a:lnTo>
                  <a:lnTo>
                    <a:pt x="2827264" y="2018355"/>
                  </a:lnTo>
                  <a:lnTo>
                    <a:pt x="2880796" y="2027956"/>
                  </a:lnTo>
                  <a:lnTo>
                    <a:pt x="2933375" y="2036590"/>
                  </a:lnTo>
                  <a:lnTo>
                    <a:pt x="2985341" y="2043996"/>
                  </a:lnTo>
                  <a:lnTo>
                    <a:pt x="3037033" y="2049915"/>
                  </a:lnTo>
                  <a:lnTo>
                    <a:pt x="3088790" y="2054084"/>
                  </a:lnTo>
                  <a:lnTo>
                    <a:pt x="3140951" y="2056244"/>
                  </a:lnTo>
                  <a:lnTo>
                    <a:pt x="3193856" y="2056134"/>
                  </a:lnTo>
                  <a:lnTo>
                    <a:pt x="3247844" y="2053493"/>
                  </a:lnTo>
                  <a:lnTo>
                    <a:pt x="3303254" y="2048062"/>
                  </a:lnTo>
                  <a:lnTo>
                    <a:pt x="3360426" y="2039579"/>
                  </a:lnTo>
                  <a:lnTo>
                    <a:pt x="3417700" y="2026099"/>
                  </a:lnTo>
                  <a:lnTo>
                    <a:pt x="3473370" y="2006410"/>
                  </a:lnTo>
                  <a:lnTo>
                    <a:pt x="3527692" y="1981330"/>
                  </a:lnTo>
                  <a:lnTo>
                    <a:pt x="3580920" y="1951676"/>
                  </a:lnTo>
                  <a:lnTo>
                    <a:pt x="3633307" y="1918266"/>
                  </a:lnTo>
                  <a:lnTo>
                    <a:pt x="3685110" y="1881919"/>
                  </a:lnTo>
                  <a:lnTo>
                    <a:pt x="3736581" y="1843451"/>
                  </a:lnTo>
                  <a:lnTo>
                    <a:pt x="3787976" y="1803682"/>
                  </a:lnTo>
                  <a:lnTo>
                    <a:pt x="3839549" y="1763428"/>
                  </a:lnTo>
                  <a:lnTo>
                    <a:pt x="3891555" y="1723508"/>
                  </a:lnTo>
                  <a:lnTo>
                    <a:pt x="3944247" y="1684740"/>
                  </a:lnTo>
                  <a:lnTo>
                    <a:pt x="3997880" y="1647942"/>
                  </a:lnTo>
                  <a:lnTo>
                    <a:pt x="4052709" y="1613930"/>
                  </a:lnTo>
                  <a:lnTo>
                    <a:pt x="4108988" y="1583524"/>
                  </a:lnTo>
                  <a:lnTo>
                    <a:pt x="4166972" y="1557542"/>
                  </a:lnTo>
                  <a:lnTo>
                    <a:pt x="4226914" y="1536800"/>
                  </a:lnTo>
                  <a:lnTo>
                    <a:pt x="4289070" y="1522117"/>
                  </a:lnTo>
                  <a:lnTo>
                    <a:pt x="4353694" y="1514312"/>
                  </a:lnTo>
                  <a:lnTo>
                    <a:pt x="4421040" y="1514201"/>
                  </a:lnTo>
                  <a:lnTo>
                    <a:pt x="4491363" y="1522602"/>
                  </a:lnTo>
                  <a:lnTo>
                    <a:pt x="4566783" y="1537715"/>
                  </a:lnTo>
                  <a:lnTo>
                    <a:pt x="4648683" y="1557151"/>
                  </a:lnTo>
                  <a:lnTo>
                    <a:pt x="4736189" y="1580832"/>
                  </a:lnTo>
                  <a:lnTo>
                    <a:pt x="4828430" y="1608679"/>
                  </a:lnTo>
                  <a:lnTo>
                    <a:pt x="4924533" y="1640614"/>
                  </a:lnTo>
                  <a:lnTo>
                    <a:pt x="5023626" y="1676558"/>
                  </a:lnTo>
                  <a:lnTo>
                    <a:pt x="5124835" y="1716431"/>
                  </a:lnTo>
                  <a:lnTo>
                    <a:pt x="5227289" y="1760156"/>
                  </a:lnTo>
                  <a:lnTo>
                    <a:pt x="5330115" y="1807654"/>
                  </a:lnTo>
                  <a:lnTo>
                    <a:pt x="5432440" y="1858845"/>
                  </a:lnTo>
                  <a:lnTo>
                    <a:pt x="5533392" y="1913651"/>
                  </a:lnTo>
                  <a:lnTo>
                    <a:pt x="5632099" y="1971994"/>
                  </a:lnTo>
                  <a:lnTo>
                    <a:pt x="5727688" y="2033794"/>
                  </a:lnTo>
                  <a:lnTo>
                    <a:pt x="5819287" y="2098973"/>
                  </a:lnTo>
                  <a:lnTo>
                    <a:pt x="5906022" y="2167452"/>
                  </a:lnTo>
                  <a:lnTo>
                    <a:pt x="5987022" y="2239153"/>
                  </a:lnTo>
                  <a:lnTo>
                    <a:pt x="6061414" y="2313997"/>
                  </a:lnTo>
                  <a:lnTo>
                    <a:pt x="6128326" y="2391904"/>
                  </a:lnTo>
                  <a:lnTo>
                    <a:pt x="6186885" y="2472796"/>
                  </a:lnTo>
                  <a:lnTo>
                    <a:pt x="6236218" y="2556596"/>
                  </a:lnTo>
                  <a:lnTo>
                    <a:pt x="6274933" y="2645717"/>
                  </a:lnTo>
                  <a:lnTo>
                    <a:pt x="6302982" y="2742174"/>
                  </a:lnTo>
                  <a:lnTo>
                    <a:pt x="6321492" y="2845264"/>
                  </a:lnTo>
                  <a:lnTo>
                    <a:pt x="6331589" y="2954283"/>
                  </a:lnTo>
                  <a:lnTo>
                    <a:pt x="6334400" y="3068529"/>
                  </a:lnTo>
                  <a:lnTo>
                    <a:pt x="6331052" y="3187299"/>
                  </a:lnTo>
                  <a:lnTo>
                    <a:pt x="6322672" y="3309890"/>
                  </a:lnTo>
                  <a:lnTo>
                    <a:pt x="6310387" y="3435599"/>
                  </a:lnTo>
                  <a:lnTo>
                    <a:pt x="6295323" y="3563725"/>
                  </a:lnTo>
                  <a:lnTo>
                    <a:pt x="6278608" y="3693562"/>
                  </a:lnTo>
                  <a:lnTo>
                    <a:pt x="6261368" y="3824410"/>
                  </a:lnTo>
                  <a:lnTo>
                    <a:pt x="6244730" y="3955565"/>
                  </a:lnTo>
                  <a:lnTo>
                    <a:pt x="6229821" y="4086324"/>
                  </a:lnTo>
                  <a:lnTo>
                    <a:pt x="6217768" y="4215985"/>
                  </a:lnTo>
                  <a:lnTo>
                    <a:pt x="6209697" y="4343844"/>
                  </a:lnTo>
                  <a:lnTo>
                    <a:pt x="6206736" y="4469199"/>
                  </a:lnTo>
                  <a:lnTo>
                    <a:pt x="6210010" y="4591347"/>
                  </a:lnTo>
                  <a:lnTo>
                    <a:pt x="6220648" y="4709585"/>
                  </a:lnTo>
                  <a:lnTo>
                    <a:pt x="6239775" y="4823211"/>
                  </a:lnTo>
                  <a:lnTo>
                    <a:pt x="6268519" y="4931521"/>
                  </a:lnTo>
                  <a:lnTo>
                    <a:pt x="6306033" y="5037922"/>
                  </a:lnTo>
                  <a:lnTo>
                    <a:pt x="6350315" y="5145943"/>
                  </a:lnTo>
                  <a:lnTo>
                    <a:pt x="6400741" y="5255062"/>
                  </a:lnTo>
                  <a:lnTo>
                    <a:pt x="6456686" y="5364759"/>
                  </a:lnTo>
                  <a:lnTo>
                    <a:pt x="6517527" y="5474512"/>
                  </a:lnTo>
                  <a:lnTo>
                    <a:pt x="6582640" y="5583801"/>
                  </a:lnTo>
                  <a:lnTo>
                    <a:pt x="6651401" y="5692104"/>
                  </a:lnTo>
                  <a:lnTo>
                    <a:pt x="6723185" y="5798900"/>
                  </a:lnTo>
                  <a:lnTo>
                    <a:pt x="6797369" y="5903669"/>
                  </a:lnTo>
                  <a:lnTo>
                    <a:pt x="6873329" y="6005890"/>
                  </a:lnTo>
                  <a:lnTo>
                    <a:pt x="6950440" y="6105041"/>
                  </a:lnTo>
                  <a:lnTo>
                    <a:pt x="7028079" y="6200602"/>
                  </a:lnTo>
                  <a:lnTo>
                    <a:pt x="7105621" y="6292052"/>
                  </a:lnTo>
                  <a:lnTo>
                    <a:pt x="7182443" y="6378869"/>
                  </a:lnTo>
                  <a:lnTo>
                    <a:pt x="7257921" y="6460533"/>
                  </a:lnTo>
                  <a:lnTo>
                    <a:pt x="7331430" y="6536522"/>
                  </a:lnTo>
                  <a:lnTo>
                    <a:pt x="7402347" y="6606317"/>
                  </a:lnTo>
                  <a:lnTo>
                    <a:pt x="7470047" y="6669395"/>
                  </a:lnTo>
                  <a:lnTo>
                    <a:pt x="7533906" y="6725236"/>
                  </a:lnTo>
                  <a:lnTo>
                    <a:pt x="7593301" y="6773319"/>
                  </a:lnTo>
                  <a:lnTo>
                    <a:pt x="7651627" y="6815094"/>
                  </a:lnTo>
                  <a:lnTo>
                    <a:pt x="7712320" y="6852336"/>
                  </a:lnTo>
                  <a:lnTo>
                    <a:pt x="7774799" y="6884998"/>
                  </a:lnTo>
                  <a:lnTo>
                    <a:pt x="7838482" y="6913031"/>
                  </a:lnTo>
                  <a:lnTo>
                    <a:pt x="7902788" y="6936387"/>
                  </a:lnTo>
                  <a:lnTo>
                    <a:pt x="7967134" y="6955017"/>
                  </a:lnTo>
                  <a:lnTo>
                    <a:pt x="8030939" y="6968873"/>
                  </a:lnTo>
                  <a:lnTo>
                    <a:pt x="8093621" y="6977907"/>
                  </a:lnTo>
                  <a:lnTo>
                    <a:pt x="8154600" y="6982069"/>
                  </a:lnTo>
                  <a:lnTo>
                    <a:pt x="8213292" y="6981312"/>
                  </a:lnTo>
                  <a:lnTo>
                    <a:pt x="8269118" y="6975588"/>
                  </a:lnTo>
                  <a:lnTo>
                    <a:pt x="8321494" y="6964847"/>
                  </a:lnTo>
                  <a:lnTo>
                    <a:pt x="8369839" y="6949042"/>
                  </a:lnTo>
                  <a:lnTo>
                    <a:pt x="8413573" y="6928123"/>
                  </a:lnTo>
                  <a:lnTo>
                    <a:pt x="8452112" y="6902043"/>
                  </a:lnTo>
                  <a:lnTo>
                    <a:pt x="8484876" y="6870754"/>
                  </a:lnTo>
                  <a:lnTo>
                    <a:pt x="8511282" y="6834205"/>
                  </a:lnTo>
                  <a:lnTo>
                    <a:pt x="8530750" y="6792351"/>
                  </a:lnTo>
                  <a:lnTo>
                    <a:pt x="8542697" y="6745141"/>
                  </a:lnTo>
                  <a:lnTo>
                    <a:pt x="8546543" y="6692527"/>
                  </a:lnTo>
                  <a:lnTo>
                    <a:pt x="8539724" y="6630366"/>
                  </a:lnTo>
                  <a:lnTo>
                    <a:pt x="8520923" y="6555454"/>
                  </a:lnTo>
                  <a:lnTo>
                    <a:pt x="8491406" y="6469136"/>
                  </a:lnTo>
                  <a:lnTo>
                    <a:pt x="8452439" y="6372757"/>
                  </a:lnTo>
                  <a:lnTo>
                    <a:pt x="8405290" y="6267663"/>
                  </a:lnTo>
                  <a:lnTo>
                    <a:pt x="8351223" y="6155198"/>
                  </a:lnTo>
                  <a:lnTo>
                    <a:pt x="8291506" y="6036707"/>
                  </a:lnTo>
                  <a:lnTo>
                    <a:pt x="8227405" y="5913535"/>
                  </a:lnTo>
                  <a:lnTo>
                    <a:pt x="8160185" y="5787027"/>
                  </a:lnTo>
                  <a:lnTo>
                    <a:pt x="8091115" y="5658529"/>
                  </a:lnTo>
                  <a:lnTo>
                    <a:pt x="8021458" y="5529384"/>
                  </a:lnTo>
                  <a:lnTo>
                    <a:pt x="7952483" y="5400939"/>
                  </a:lnTo>
                  <a:lnTo>
                    <a:pt x="7885455" y="5274537"/>
                  </a:lnTo>
                  <a:lnTo>
                    <a:pt x="7821640" y="5151525"/>
                  </a:lnTo>
                  <a:lnTo>
                    <a:pt x="7762306" y="5033246"/>
                  </a:lnTo>
                  <a:lnTo>
                    <a:pt x="7708717" y="4921047"/>
                  </a:lnTo>
                  <a:lnTo>
                    <a:pt x="7662141" y="4816272"/>
                  </a:lnTo>
                  <a:lnTo>
                    <a:pt x="7623844" y="4720265"/>
                  </a:lnTo>
                  <a:lnTo>
                    <a:pt x="7595092" y="4634373"/>
                  </a:lnTo>
                  <a:lnTo>
                    <a:pt x="7577152" y="4559939"/>
                  </a:lnTo>
                  <a:lnTo>
                    <a:pt x="7570112" y="4495342"/>
                  </a:lnTo>
                  <a:lnTo>
                    <a:pt x="7572543" y="4437706"/>
                  </a:lnTo>
                  <a:lnTo>
                    <a:pt x="7583416" y="4386481"/>
                  </a:lnTo>
                  <a:lnTo>
                    <a:pt x="7601700" y="4341114"/>
                  </a:lnTo>
                  <a:lnTo>
                    <a:pt x="7626366" y="4301055"/>
                  </a:lnTo>
                  <a:lnTo>
                    <a:pt x="7656384" y="4265753"/>
                  </a:lnTo>
                  <a:lnTo>
                    <a:pt x="7690723" y="4234655"/>
                  </a:lnTo>
                  <a:lnTo>
                    <a:pt x="7728355" y="4207211"/>
                  </a:lnTo>
                  <a:lnTo>
                    <a:pt x="7768249" y="4182869"/>
                  </a:lnTo>
                  <a:lnTo>
                    <a:pt x="7809375" y="4161078"/>
                  </a:lnTo>
                  <a:lnTo>
                    <a:pt x="7850703" y="4141287"/>
                  </a:lnTo>
                  <a:lnTo>
                    <a:pt x="7891203" y="4122943"/>
                  </a:lnTo>
                  <a:lnTo>
                    <a:pt x="7929846" y="4105497"/>
                  </a:lnTo>
                  <a:lnTo>
                    <a:pt x="7965602" y="4088396"/>
                  </a:lnTo>
                  <a:lnTo>
                    <a:pt x="8024332" y="4053025"/>
                  </a:lnTo>
                  <a:lnTo>
                    <a:pt x="8059153" y="4012421"/>
                  </a:lnTo>
                  <a:lnTo>
                    <a:pt x="8065023" y="3988777"/>
                  </a:lnTo>
                  <a:lnTo>
                    <a:pt x="8061827" y="3962171"/>
                  </a:lnTo>
                  <a:lnTo>
                    <a:pt x="8023865" y="3913573"/>
                  </a:lnTo>
                  <a:lnTo>
                    <a:pt x="7990450" y="3894289"/>
                  </a:lnTo>
                  <a:lnTo>
                    <a:pt x="7949116" y="3877499"/>
                  </a:lnTo>
                  <a:lnTo>
                    <a:pt x="7901142" y="3862567"/>
                  </a:lnTo>
                  <a:lnTo>
                    <a:pt x="7847806" y="3848858"/>
                  </a:lnTo>
                  <a:lnTo>
                    <a:pt x="7790387" y="3835734"/>
                  </a:lnTo>
                  <a:lnTo>
                    <a:pt x="7730163" y="3822561"/>
                  </a:lnTo>
                  <a:lnTo>
                    <a:pt x="7668413" y="3808701"/>
                  </a:lnTo>
                  <a:lnTo>
                    <a:pt x="7606414" y="3793519"/>
                  </a:lnTo>
                  <a:lnTo>
                    <a:pt x="7545445" y="3776378"/>
                  </a:lnTo>
                  <a:lnTo>
                    <a:pt x="7486785" y="3756642"/>
                  </a:lnTo>
                  <a:lnTo>
                    <a:pt x="7431712" y="3733675"/>
                  </a:lnTo>
                  <a:lnTo>
                    <a:pt x="7381504" y="3706841"/>
                  </a:lnTo>
                  <a:lnTo>
                    <a:pt x="7337440" y="3675504"/>
                  </a:lnTo>
                  <a:lnTo>
                    <a:pt x="7300798" y="3639028"/>
                  </a:lnTo>
                  <a:lnTo>
                    <a:pt x="7272857" y="3596775"/>
                  </a:lnTo>
                  <a:lnTo>
                    <a:pt x="7254895" y="3548111"/>
                  </a:lnTo>
                  <a:lnTo>
                    <a:pt x="7248190" y="3492399"/>
                  </a:lnTo>
                  <a:lnTo>
                    <a:pt x="7254020" y="3429003"/>
                  </a:lnTo>
                  <a:lnTo>
                    <a:pt x="7276015" y="3354692"/>
                  </a:lnTo>
                  <a:lnTo>
                    <a:pt x="7315523" y="3267685"/>
                  </a:lnTo>
                  <a:lnTo>
                    <a:pt x="7370388" y="3169503"/>
                  </a:lnTo>
                  <a:lnTo>
                    <a:pt x="7438453" y="3061667"/>
                  </a:lnTo>
                  <a:lnTo>
                    <a:pt x="7517562" y="2945697"/>
                  </a:lnTo>
                  <a:lnTo>
                    <a:pt x="7605556" y="2823114"/>
                  </a:lnTo>
                  <a:lnTo>
                    <a:pt x="7700280" y="2695438"/>
                  </a:lnTo>
                  <a:lnTo>
                    <a:pt x="7799577" y="2564190"/>
                  </a:lnTo>
                  <a:lnTo>
                    <a:pt x="7901289" y="2430891"/>
                  </a:lnTo>
                  <a:lnTo>
                    <a:pt x="8003261" y="2297062"/>
                  </a:lnTo>
                  <a:lnTo>
                    <a:pt x="8103334" y="2164222"/>
                  </a:lnTo>
                  <a:lnTo>
                    <a:pt x="8199352" y="2033893"/>
                  </a:lnTo>
                  <a:lnTo>
                    <a:pt x="8289158" y="1907595"/>
                  </a:lnTo>
                  <a:lnTo>
                    <a:pt x="8370596" y="1786849"/>
                  </a:lnTo>
                  <a:lnTo>
                    <a:pt x="8441508" y="1673175"/>
                  </a:lnTo>
                  <a:lnTo>
                    <a:pt x="8499737" y="1568095"/>
                  </a:lnTo>
                  <a:lnTo>
                    <a:pt x="8543127" y="1473128"/>
                  </a:lnTo>
                  <a:lnTo>
                    <a:pt x="8569521" y="1389795"/>
                  </a:lnTo>
                  <a:lnTo>
                    <a:pt x="8576762" y="1319617"/>
                  </a:lnTo>
                  <a:lnTo>
                    <a:pt x="8562693" y="1264114"/>
                  </a:lnTo>
                  <a:lnTo>
                    <a:pt x="8526197" y="1224468"/>
                  </a:lnTo>
                  <a:lnTo>
                    <a:pt x="8468975" y="1199806"/>
                  </a:lnTo>
                  <a:lnTo>
                    <a:pt x="8393081" y="1188554"/>
                  </a:lnTo>
                  <a:lnTo>
                    <a:pt x="8300568" y="1189136"/>
                  </a:lnTo>
                  <a:lnTo>
                    <a:pt x="8193492" y="1199978"/>
                  </a:lnTo>
                  <a:lnTo>
                    <a:pt x="8073905" y="1219504"/>
                  </a:lnTo>
                  <a:lnTo>
                    <a:pt x="7943862" y="1246139"/>
                  </a:lnTo>
                  <a:lnTo>
                    <a:pt x="7805416" y="1278308"/>
                  </a:lnTo>
                  <a:lnTo>
                    <a:pt x="7660620" y="1314435"/>
                  </a:lnTo>
                  <a:lnTo>
                    <a:pt x="7511530" y="1352946"/>
                  </a:lnTo>
                  <a:lnTo>
                    <a:pt x="7360198" y="1392265"/>
                  </a:lnTo>
                  <a:lnTo>
                    <a:pt x="7208678" y="1430817"/>
                  </a:lnTo>
                  <a:lnTo>
                    <a:pt x="7059024" y="1467027"/>
                  </a:lnTo>
                  <a:lnTo>
                    <a:pt x="6913290" y="1499320"/>
                  </a:lnTo>
                  <a:lnTo>
                    <a:pt x="6773530" y="1526120"/>
                  </a:lnTo>
                  <a:lnTo>
                    <a:pt x="6641798" y="1545853"/>
                  </a:lnTo>
                  <a:lnTo>
                    <a:pt x="6520146" y="1556942"/>
                  </a:lnTo>
                  <a:lnTo>
                    <a:pt x="6410630" y="1557814"/>
                  </a:lnTo>
                  <a:lnTo>
                    <a:pt x="6315303" y="1546892"/>
                  </a:lnTo>
                  <a:lnTo>
                    <a:pt x="6236218" y="1522602"/>
                  </a:lnTo>
                  <a:lnTo>
                    <a:pt x="6172194" y="1483734"/>
                  </a:lnTo>
                  <a:lnTo>
                    <a:pt x="6119846" y="1431221"/>
                  </a:lnTo>
                  <a:lnTo>
                    <a:pt x="6077926" y="1366688"/>
                  </a:lnTo>
                  <a:lnTo>
                    <a:pt x="6045187" y="1291759"/>
                  </a:lnTo>
                  <a:lnTo>
                    <a:pt x="6020380" y="1208057"/>
                  </a:lnTo>
                  <a:lnTo>
                    <a:pt x="6002258" y="1117206"/>
                  </a:lnTo>
                  <a:lnTo>
                    <a:pt x="5989572" y="1020830"/>
                  </a:lnTo>
                  <a:lnTo>
                    <a:pt x="5981075" y="920552"/>
                  </a:lnTo>
                  <a:lnTo>
                    <a:pt x="5975518" y="817996"/>
                  </a:lnTo>
                  <a:lnTo>
                    <a:pt x="5971654" y="714786"/>
                  </a:lnTo>
                  <a:lnTo>
                    <a:pt x="5968234" y="612546"/>
                  </a:lnTo>
                  <a:lnTo>
                    <a:pt x="5964011" y="512899"/>
                  </a:lnTo>
                  <a:lnTo>
                    <a:pt x="5957736" y="417470"/>
                  </a:lnTo>
                  <a:lnTo>
                    <a:pt x="5948162" y="327881"/>
                  </a:lnTo>
                  <a:lnTo>
                    <a:pt x="5934041" y="245756"/>
                  </a:lnTo>
                  <a:lnTo>
                    <a:pt x="5914124" y="172720"/>
                  </a:lnTo>
                  <a:lnTo>
                    <a:pt x="5887164" y="110396"/>
                  </a:lnTo>
                  <a:lnTo>
                    <a:pt x="5851912" y="60408"/>
                  </a:lnTo>
                  <a:lnTo>
                    <a:pt x="5807121" y="24379"/>
                  </a:lnTo>
                  <a:lnTo>
                    <a:pt x="5751543" y="3934"/>
                  </a:lnTo>
                  <a:lnTo>
                    <a:pt x="5686257" y="0"/>
                  </a:lnTo>
                  <a:lnTo>
                    <a:pt x="5613616" y="11372"/>
                  </a:lnTo>
                  <a:lnTo>
                    <a:pt x="5534263" y="36477"/>
                  </a:lnTo>
                  <a:lnTo>
                    <a:pt x="5448838" y="73739"/>
                  </a:lnTo>
                  <a:lnTo>
                    <a:pt x="5357985" y="121582"/>
                  </a:lnTo>
                  <a:lnTo>
                    <a:pt x="5262345" y="178432"/>
                  </a:lnTo>
                  <a:lnTo>
                    <a:pt x="5162562" y="242714"/>
                  </a:lnTo>
                  <a:lnTo>
                    <a:pt x="5059277" y="312851"/>
                  </a:lnTo>
                  <a:lnTo>
                    <a:pt x="4953132" y="387269"/>
                  </a:lnTo>
                  <a:lnTo>
                    <a:pt x="4844770" y="464394"/>
                  </a:lnTo>
                  <a:lnTo>
                    <a:pt x="4734833" y="542649"/>
                  </a:lnTo>
                  <a:lnTo>
                    <a:pt x="4623964" y="620459"/>
                  </a:lnTo>
                  <a:lnTo>
                    <a:pt x="4512804" y="696250"/>
                  </a:lnTo>
                  <a:lnTo>
                    <a:pt x="4401996" y="768447"/>
                  </a:lnTo>
                  <a:lnTo>
                    <a:pt x="4292182" y="835473"/>
                  </a:lnTo>
                  <a:lnTo>
                    <a:pt x="4184004" y="895755"/>
                  </a:lnTo>
                  <a:lnTo>
                    <a:pt x="4078104" y="947716"/>
                  </a:lnTo>
                  <a:lnTo>
                    <a:pt x="3975126" y="989782"/>
                  </a:lnTo>
                  <a:lnTo>
                    <a:pt x="3875711" y="1020377"/>
                  </a:lnTo>
                  <a:lnTo>
                    <a:pt x="3780501" y="1037927"/>
                  </a:lnTo>
                  <a:lnTo>
                    <a:pt x="3688498" y="1041950"/>
                  </a:lnTo>
                  <a:lnTo>
                    <a:pt x="3598159" y="1033958"/>
                  </a:lnTo>
                  <a:lnTo>
                    <a:pt x="3509291" y="1015344"/>
                  </a:lnTo>
                  <a:lnTo>
                    <a:pt x="3421699" y="987502"/>
                  </a:lnTo>
                  <a:lnTo>
                    <a:pt x="3335190" y="951824"/>
                  </a:lnTo>
                  <a:lnTo>
                    <a:pt x="3249570" y="909704"/>
                  </a:lnTo>
                  <a:lnTo>
                    <a:pt x="3164644" y="862536"/>
                  </a:lnTo>
                  <a:lnTo>
                    <a:pt x="3080220" y="811713"/>
                  </a:lnTo>
                  <a:lnTo>
                    <a:pt x="2996103" y="758629"/>
                  </a:lnTo>
                  <a:lnTo>
                    <a:pt x="2912099" y="704677"/>
                  </a:lnTo>
                  <a:lnTo>
                    <a:pt x="2828015" y="651250"/>
                  </a:lnTo>
                  <a:lnTo>
                    <a:pt x="2743656" y="599742"/>
                  </a:lnTo>
                  <a:lnTo>
                    <a:pt x="2658829" y="551546"/>
                  </a:lnTo>
                  <a:lnTo>
                    <a:pt x="2573340" y="508056"/>
                  </a:lnTo>
                  <a:lnTo>
                    <a:pt x="2486995" y="470665"/>
                  </a:lnTo>
                  <a:lnTo>
                    <a:pt x="2399600" y="440766"/>
                  </a:lnTo>
                  <a:lnTo>
                    <a:pt x="2310961" y="419754"/>
                  </a:lnTo>
                  <a:lnTo>
                    <a:pt x="2220885" y="409021"/>
                  </a:lnTo>
                  <a:lnTo>
                    <a:pt x="2129177" y="409960"/>
                  </a:lnTo>
                  <a:lnTo>
                    <a:pt x="2035644" y="423966"/>
                  </a:lnTo>
                  <a:lnTo>
                    <a:pt x="1935431" y="451674"/>
                  </a:lnTo>
                  <a:lnTo>
                    <a:pt x="1824948" y="491934"/>
                  </a:lnTo>
                  <a:lnTo>
                    <a:pt x="1705879" y="543443"/>
                  </a:lnTo>
                  <a:lnTo>
                    <a:pt x="1579908" y="604900"/>
                  </a:lnTo>
                  <a:lnTo>
                    <a:pt x="1448720" y="675000"/>
                  </a:lnTo>
                  <a:lnTo>
                    <a:pt x="1313999" y="752442"/>
                  </a:lnTo>
                  <a:lnTo>
                    <a:pt x="1177428" y="835923"/>
                  </a:lnTo>
                  <a:lnTo>
                    <a:pt x="1040691" y="924140"/>
                  </a:lnTo>
                  <a:lnTo>
                    <a:pt x="905474" y="1015791"/>
                  </a:lnTo>
                  <a:lnTo>
                    <a:pt x="773460" y="1109573"/>
                  </a:lnTo>
                  <a:lnTo>
                    <a:pt x="646333" y="1204184"/>
                  </a:lnTo>
                  <a:lnTo>
                    <a:pt x="525778" y="1298321"/>
                  </a:lnTo>
                  <a:lnTo>
                    <a:pt x="413478" y="1390681"/>
                  </a:lnTo>
                  <a:lnTo>
                    <a:pt x="311117" y="1479961"/>
                  </a:lnTo>
                  <a:lnTo>
                    <a:pt x="220381" y="1564860"/>
                  </a:lnTo>
                  <a:lnTo>
                    <a:pt x="142952" y="1644074"/>
                  </a:lnTo>
                  <a:lnTo>
                    <a:pt x="80516" y="1716301"/>
                  </a:lnTo>
                  <a:lnTo>
                    <a:pt x="34755" y="1780239"/>
                  </a:lnTo>
                  <a:lnTo>
                    <a:pt x="7355" y="1834583"/>
                  </a:lnTo>
                  <a:lnTo>
                    <a:pt x="0" y="1878033"/>
                  </a:lnTo>
                  <a:lnTo>
                    <a:pt x="14618" y="1912092"/>
                  </a:lnTo>
                  <a:lnTo>
                    <a:pt x="50723" y="1939513"/>
                  </a:lnTo>
                  <a:lnTo>
                    <a:pt x="106378" y="1960847"/>
                  </a:lnTo>
                  <a:lnTo>
                    <a:pt x="179642" y="1976646"/>
                  </a:lnTo>
                  <a:lnTo>
                    <a:pt x="268578" y="1987460"/>
                  </a:lnTo>
                  <a:lnTo>
                    <a:pt x="371247" y="1993841"/>
                  </a:lnTo>
                  <a:lnTo>
                    <a:pt x="485710" y="1996341"/>
                  </a:lnTo>
                  <a:lnTo>
                    <a:pt x="610029" y="1995511"/>
                  </a:lnTo>
                  <a:lnTo>
                    <a:pt x="742264" y="1991901"/>
                  </a:lnTo>
                  <a:lnTo>
                    <a:pt x="880477" y="1986065"/>
                  </a:lnTo>
                  <a:lnTo>
                    <a:pt x="1022729" y="1978552"/>
                  </a:lnTo>
                  <a:lnTo>
                    <a:pt x="1167083" y="1969915"/>
                  </a:lnTo>
                  <a:lnTo>
                    <a:pt x="1311598" y="1960704"/>
                  </a:lnTo>
                  <a:lnTo>
                    <a:pt x="1454336" y="1951471"/>
                  </a:lnTo>
                  <a:lnTo>
                    <a:pt x="1593359" y="1942767"/>
                  </a:lnTo>
                  <a:lnTo>
                    <a:pt x="1726728" y="1935144"/>
                  </a:lnTo>
                  <a:lnTo>
                    <a:pt x="1852504" y="1929153"/>
                  </a:lnTo>
                  <a:lnTo>
                    <a:pt x="1968748" y="1925345"/>
                  </a:lnTo>
                  <a:lnTo>
                    <a:pt x="2073522" y="1924272"/>
                  </a:lnTo>
                  <a:lnTo>
                    <a:pt x="2164888" y="1926485"/>
                  </a:lnTo>
                  <a:close/>
                </a:path>
              </a:pathLst>
            </a:custGeom>
            <a:ln w="19049">
              <a:solidFill>
                <a:srgbClr val="5F6165"/>
              </a:solidFill>
            </a:ln>
          </p:spPr>
          <p:txBody>
            <a:bodyPr wrap="square" lIns="0" tIns="0" rIns="0" bIns="0" rtlCol="0"/>
            <a:lstStyle/>
            <a:p>
              <a:endParaRPr sz="1266"/>
            </a:p>
          </p:txBody>
        </p:sp>
        <p:sp>
          <p:nvSpPr>
            <p:cNvPr id="9" name="object 9"/>
            <p:cNvSpPr/>
            <p:nvPr/>
          </p:nvSpPr>
          <p:spPr>
            <a:xfrm>
              <a:off x="2367165" y="2802206"/>
              <a:ext cx="3255318" cy="2873573"/>
            </a:xfrm>
            <a:custGeom>
              <a:avLst/>
              <a:gdLst/>
              <a:ahLst/>
              <a:cxnLst/>
              <a:rect l="l" t="t" r="r" b="b"/>
              <a:pathLst>
                <a:path w="4629784" h="4086859">
                  <a:moveTo>
                    <a:pt x="1808139" y="0"/>
                  </a:moveTo>
                  <a:lnTo>
                    <a:pt x="1742240" y="306"/>
                  </a:lnTo>
                  <a:lnTo>
                    <a:pt x="1670218" y="3625"/>
                  </a:lnTo>
                  <a:lnTo>
                    <a:pt x="1593006" y="9872"/>
                  </a:lnTo>
                  <a:lnTo>
                    <a:pt x="1511538" y="18962"/>
                  </a:lnTo>
                  <a:lnTo>
                    <a:pt x="1426746" y="30810"/>
                  </a:lnTo>
                  <a:lnTo>
                    <a:pt x="1339564" y="45332"/>
                  </a:lnTo>
                  <a:lnTo>
                    <a:pt x="1250924" y="62442"/>
                  </a:lnTo>
                  <a:lnTo>
                    <a:pt x="1161759" y="82057"/>
                  </a:lnTo>
                  <a:lnTo>
                    <a:pt x="1073002" y="104091"/>
                  </a:lnTo>
                  <a:lnTo>
                    <a:pt x="985586" y="128459"/>
                  </a:lnTo>
                  <a:lnTo>
                    <a:pt x="900445" y="155077"/>
                  </a:lnTo>
                  <a:lnTo>
                    <a:pt x="818510" y="183860"/>
                  </a:lnTo>
                  <a:lnTo>
                    <a:pt x="740715" y="214724"/>
                  </a:lnTo>
                  <a:lnTo>
                    <a:pt x="667994" y="247583"/>
                  </a:lnTo>
                  <a:lnTo>
                    <a:pt x="601278" y="282352"/>
                  </a:lnTo>
                  <a:lnTo>
                    <a:pt x="541502" y="318948"/>
                  </a:lnTo>
                  <a:lnTo>
                    <a:pt x="489597" y="357285"/>
                  </a:lnTo>
                  <a:lnTo>
                    <a:pt x="442151" y="398931"/>
                  </a:lnTo>
                  <a:lnTo>
                    <a:pt x="395369" y="445236"/>
                  </a:lnTo>
                  <a:lnTo>
                    <a:pt x="349589" y="495771"/>
                  </a:lnTo>
                  <a:lnTo>
                    <a:pt x="305150" y="550106"/>
                  </a:lnTo>
                  <a:lnTo>
                    <a:pt x="262393" y="607809"/>
                  </a:lnTo>
                  <a:lnTo>
                    <a:pt x="221655" y="668451"/>
                  </a:lnTo>
                  <a:lnTo>
                    <a:pt x="183277" y="731603"/>
                  </a:lnTo>
                  <a:lnTo>
                    <a:pt x="147597" y="796832"/>
                  </a:lnTo>
                  <a:lnTo>
                    <a:pt x="114954" y="863710"/>
                  </a:lnTo>
                  <a:lnTo>
                    <a:pt x="85649" y="931913"/>
                  </a:lnTo>
                  <a:lnTo>
                    <a:pt x="60138" y="1000690"/>
                  </a:lnTo>
                  <a:lnTo>
                    <a:pt x="38644" y="1069932"/>
                  </a:lnTo>
                  <a:lnTo>
                    <a:pt x="21543" y="1139101"/>
                  </a:lnTo>
                  <a:lnTo>
                    <a:pt x="9176" y="1207768"/>
                  </a:lnTo>
                  <a:lnTo>
                    <a:pt x="1882" y="1275502"/>
                  </a:lnTo>
                  <a:lnTo>
                    <a:pt x="0" y="1341873"/>
                  </a:lnTo>
                  <a:lnTo>
                    <a:pt x="3868" y="1406451"/>
                  </a:lnTo>
                  <a:lnTo>
                    <a:pt x="13827" y="1468805"/>
                  </a:lnTo>
                  <a:lnTo>
                    <a:pt x="30215" y="1528506"/>
                  </a:lnTo>
                  <a:lnTo>
                    <a:pt x="53372" y="1585123"/>
                  </a:lnTo>
                  <a:lnTo>
                    <a:pt x="84963" y="1638920"/>
                  </a:lnTo>
                  <a:lnTo>
                    <a:pt x="125899" y="1690631"/>
                  </a:lnTo>
                  <a:lnTo>
                    <a:pt x="175386" y="1740508"/>
                  </a:lnTo>
                  <a:lnTo>
                    <a:pt x="232631" y="1788808"/>
                  </a:lnTo>
                  <a:lnTo>
                    <a:pt x="296839" y="1835783"/>
                  </a:lnTo>
                  <a:lnTo>
                    <a:pt x="367217" y="1881689"/>
                  </a:lnTo>
                  <a:lnTo>
                    <a:pt x="442971" y="1926779"/>
                  </a:lnTo>
                  <a:lnTo>
                    <a:pt x="523308" y="1971309"/>
                  </a:lnTo>
                  <a:lnTo>
                    <a:pt x="607434" y="2015533"/>
                  </a:lnTo>
                  <a:lnTo>
                    <a:pt x="694555" y="2059704"/>
                  </a:lnTo>
                  <a:lnTo>
                    <a:pt x="965953" y="2194449"/>
                  </a:lnTo>
                  <a:lnTo>
                    <a:pt x="1057118" y="2240956"/>
                  </a:lnTo>
                  <a:lnTo>
                    <a:pt x="1147310" y="2288683"/>
                  </a:lnTo>
                  <a:lnTo>
                    <a:pt x="1235735" y="2337883"/>
                  </a:lnTo>
                  <a:lnTo>
                    <a:pt x="1321599" y="2388812"/>
                  </a:lnTo>
                  <a:lnTo>
                    <a:pt x="1404108" y="2441724"/>
                  </a:lnTo>
                  <a:lnTo>
                    <a:pt x="1482470" y="2496873"/>
                  </a:lnTo>
                  <a:lnTo>
                    <a:pt x="1555890" y="2554514"/>
                  </a:lnTo>
                  <a:lnTo>
                    <a:pt x="1625905" y="2616211"/>
                  </a:lnTo>
                  <a:lnTo>
                    <a:pt x="1694687" y="2682907"/>
                  </a:lnTo>
                  <a:lnTo>
                    <a:pt x="1762374" y="2753904"/>
                  </a:lnTo>
                  <a:lnTo>
                    <a:pt x="1829106" y="2828507"/>
                  </a:lnTo>
                  <a:lnTo>
                    <a:pt x="1895023" y="2906019"/>
                  </a:lnTo>
                  <a:lnTo>
                    <a:pt x="1960263" y="2985742"/>
                  </a:lnTo>
                  <a:lnTo>
                    <a:pt x="2024967" y="3066980"/>
                  </a:lnTo>
                  <a:lnTo>
                    <a:pt x="2217251" y="3312819"/>
                  </a:lnTo>
                  <a:lnTo>
                    <a:pt x="2281201" y="3393150"/>
                  </a:lnTo>
                  <a:lnTo>
                    <a:pt x="2345311" y="3471513"/>
                  </a:lnTo>
                  <a:lnTo>
                    <a:pt x="2409721" y="3547210"/>
                  </a:lnTo>
                  <a:lnTo>
                    <a:pt x="2474569" y="3619546"/>
                  </a:lnTo>
                  <a:lnTo>
                    <a:pt x="2539995" y="3687822"/>
                  </a:lnTo>
                  <a:lnTo>
                    <a:pt x="2606138" y="3751344"/>
                  </a:lnTo>
                  <a:lnTo>
                    <a:pt x="2673138" y="3809413"/>
                  </a:lnTo>
                  <a:lnTo>
                    <a:pt x="2741134" y="3861333"/>
                  </a:lnTo>
                  <a:lnTo>
                    <a:pt x="2810266" y="3906407"/>
                  </a:lnTo>
                  <a:lnTo>
                    <a:pt x="2880673" y="3943939"/>
                  </a:lnTo>
                  <a:lnTo>
                    <a:pt x="2953937" y="3975376"/>
                  </a:lnTo>
                  <a:lnTo>
                    <a:pt x="3031153" y="4002703"/>
                  </a:lnTo>
                  <a:lnTo>
                    <a:pt x="3111710" y="4026011"/>
                  </a:lnTo>
                  <a:lnTo>
                    <a:pt x="3194995" y="4045392"/>
                  </a:lnTo>
                  <a:lnTo>
                    <a:pt x="3280397" y="4060935"/>
                  </a:lnTo>
                  <a:lnTo>
                    <a:pt x="3367304" y="4072732"/>
                  </a:lnTo>
                  <a:lnTo>
                    <a:pt x="3455104" y="4080873"/>
                  </a:lnTo>
                  <a:lnTo>
                    <a:pt x="3543184" y="4085451"/>
                  </a:lnTo>
                  <a:lnTo>
                    <a:pt x="3630934" y="4086555"/>
                  </a:lnTo>
                  <a:lnTo>
                    <a:pt x="3717740" y="4084276"/>
                  </a:lnTo>
                  <a:lnTo>
                    <a:pt x="3802993" y="4078705"/>
                  </a:lnTo>
                  <a:lnTo>
                    <a:pt x="3886078" y="4069934"/>
                  </a:lnTo>
                  <a:lnTo>
                    <a:pt x="3966385" y="4058053"/>
                  </a:lnTo>
                  <a:lnTo>
                    <a:pt x="4043302" y="4043153"/>
                  </a:lnTo>
                  <a:lnTo>
                    <a:pt x="4116217" y="4025325"/>
                  </a:lnTo>
                  <a:lnTo>
                    <a:pt x="4184517" y="4004660"/>
                  </a:lnTo>
                  <a:lnTo>
                    <a:pt x="4247592" y="3981249"/>
                  </a:lnTo>
                  <a:lnTo>
                    <a:pt x="4304829" y="3955182"/>
                  </a:lnTo>
                  <a:lnTo>
                    <a:pt x="4355616" y="3926551"/>
                  </a:lnTo>
                  <a:lnTo>
                    <a:pt x="4399341" y="3895446"/>
                  </a:lnTo>
                  <a:lnTo>
                    <a:pt x="4437663" y="3860561"/>
                  </a:lnTo>
                  <a:lnTo>
                    <a:pt x="4472630" y="3820765"/>
                  </a:lnTo>
                  <a:lnTo>
                    <a:pt x="4504201" y="3776398"/>
                  </a:lnTo>
                  <a:lnTo>
                    <a:pt x="4532333" y="3727798"/>
                  </a:lnTo>
                  <a:lnTo>
                    <a:pt x="4556984" y="3675306"/>
                  </a:lnTo>
                  <a:lnTo>
                    <a:pt x="4578111" y="3619261"/>
                  </a:lnTo>
                  <a:lnTo>
                    <a:pt x="4595672" y="3560001"/>
                  </a:lnTo>
                  <a:lnTo>
                    <a:pt x="4609624" y="3497866"/>
                  </a:lnTo>
                  <a:lnTo>
                    <a:pt x="4619925" y="3433195"/>
                  </a:lnTo>
                  <a:lnTo>
                    <a:pt x="4626533" y="3366327"/>
                  </a:lnTo>
                  <a:lnTo>
                    <a:pt x="4629404" y="3297601"/>
                  </a:lnTo>
                  <a:lnTo>
                    <a:pt x="4628498" y="3227358"/>
                  </a:lnTo>
                  <a:lnTo>
                    <a:pt x="4623770" y="3155935"/>
                  </a:lnTo>
                  <a:lnTo>
                    <a:pt x="4615180" y="3083673"/>
                  </a:lnTo>
                  <a:lnTo>
                    <a:pt x="4602684" y="3010910"/>
                  </a:lnTo>
                  <a:lnTo>
                    <a:pt x="4586239" y="2937986"/>
                  </a:lnTo>
                  <a:lnTo>
                    <a:pt x="4565805" y="2865239"/>
                  </a:lnTo>
                  <a:lnTo>
                    <a:pt x="4541337" y="2793009"/>
                  </a:lnTo>
                  <a:lnTo>
                    <a:pt x="4512794" y="2721636"/>
                  </a:lnTo>
                  <a:lnTo>
                    <a:pt x="4480134" y="2651458"/>
                  </a:lnTo>
                  <a:lnTo>
                    <a:pt x="4441095" y="2579837"/>
                  </a:lnTo>
                  <a:lnTo>
                    <a:pt x="4393957" y="2504296"/>
                  </a:lnTo>
                  <a:lnTo>
                    <a:pt x="4339464" y="2425398"/>
                  </a:lnTo>
                  <a:lnTo>
                    <a:pt x="4278361" y="2343707"/>
                  </a:lnTo>
                  <a:lnTo>
                    <a:pt x="4211393" y="2259786"/>
                  </a:lnTo>
                  <a:lnTo>
                    <a:pt x="4139307" y="2174199"/>
                  </a:lnTo>
                  <a:lnTo>
                    <a:pt x="4062846" y="2087510"/>
                  </a:lnTo>
                  <a:lnTo>
                    <a:pt x="3982757" y="2000282"/>
                  </a:lnTo>
                  <a:lnTo>
                    <a:pt x="3899784" y="1913077"/>
                  </a:lnTo>
                  <a:lnTo>
                    <a:pt x="3814673" y="1826461"/>
                  </a:lnTo>
                  <a:lnTo>
                    <a:pt x="3728170" y="1740996"/>
                  </a:lnTo>
                  <a:lnTo>
                    <a:pt x="3641018" y="1657246"/>
                  </a:lnTo>
                  <a:lnTo>
                    <a:pt x="3553964" y="1575774"/>
                  </a:lnTo>
                  <a:lnTo>
                    <a:pt x="3467753" y="1497144"/>
                  </a:lnTo>
                  <a:lnTo>
                    <a:pt x="3383129" y="1421920"/>
                  </a:lnTo>
                  <a:lnTo>
                    <a:pt x="3300839" y="1350664"/>
                  </a:lnTo>
                  <a:lnTo>
                    <a:pt x="3221628" y="1283940"/>
                  </a:lnTo>
                  <a:lnTo>
                    <a:pt x="3146240" y="1222312"/>
                  </a:lnTo>
                  <a:lnTo>
                    <a:pt x="3075421" y="1166343"/>
                  </a:lnTo>
                  <a:lnTo>
                    <a:pt x="3009917" y="1116597"/>
                  </a:lnTo>
                  <a:lnTo>
                    <a:pt x="2947166" y="1073636"/>
                  </a:lnTo>
                  <a:lnTo>
                    <a:pt x="2884270" y="1037240"/>
                  </a:lnTo>
                  <a:lnTo>
                    <a:pt x="2821447" y="1006787"/>
                  </a:lnTo>
                  <a:lnTo>
                    <a:pt x="2758915" y="981652"/>
                  </a:lnTo>
                  <a:lnTo>
                    <a:pt x="2696892" y="961210"/>
                  </a:lnTo>
                  <a:lnTo>
                    <a:pt x="2635596" y="944839"/>
                  </a:lnTo>
                  <a:lnTo>
                    <a:pt x="2575246" y="931913"/>
                  </a:lnTo>
                  <a:lnTo>
                    <a:pt x="2516059" y="921809"/>
                  </a:lnTo>
                  <a:lnTo>
                    <a:pt x="2458254" y="913903"/>
                  </a:lnTo>
                  <a:lnTo>
                    <a:pt x="2402048" y="907571"/>
                  </a:lnTo>
                  <a:lnTo>
                    <a:pt x="2245211" y="891775"/>
                  </a:lnTo>
                  <a:lnTo>
                    <a:pt x="2197585" y="885497"/>
                  </a:lnTo>
                  <a:lnTo>
                    <a:pt x="2152650" y="877672"/>
                  </a:lnTo>
                  <a:lnTo>
                    <a:pt x="2110624" y="867677"/>
                  </a:lnTo>
                  <a:lnTo>
                    <a:pt x="2071724" y="854887"/>
                  </a:lnTo>
                  <a:lnTo>
                    <a:pt x="2036168" y="838678"/>
                  </a:lnTo>
                  <a:lnTo>
                    <a:pt x="1975964" y="793508"/>
                  </a:lnTo>
                  <a:lnTo>
                    <a:pt x="1939666" y="729261"/>
                  </a:lnTo>
                  <a:lnTo>
                    <a:pt x="1932286" y="691034"/>
                  </a:lnTo>
                  <a:lnTo>
                    <a:pt x="1930848" y="649520"/>
                  </a:lnTo>
                  <a:lnTo>
                    <a:pt x="1934427" y="605308"/>
                  </a:lnTo>
                  <a:lnTo>
                    <a:pt x="1942095" y="558985"/>
                  </a:lnTo>
                  <a:lnTo>
                    <a:pt x="1952925" y="511140"/>
                  </a:lnTo>
                  <a:lnTo>
                    <a:pt x="1965991" y="462359"/>
                  </a:lnTo>
                  <a:lnTo>
                    <a:pt x="1980366" y="413232"/>
                  </a:lnTo>
                  <a:lnTo>
                    <a:pt x="1995122" y="364345"/>
                  </a:lnTo>
                  <a:lnTo>
                    <a:pt x="2009334" y="316286"/>
                  </a:lnTo>
                  <a:lnTo>
                    <a:pt x="2022073" y="269643"/>
                  </a:lnTo>
                  <a:lnTo>
                    <a:pt x="2032413" y="225003"/>
                  </a:lnTo>
                  <a:lnTo>
                    <a:pt x="2039428" y="182956"/>
                  </a:lnTo>
                  <a:lnTo>
                    <a:pt x="2042191" y="144087"/>
                  </a:lnTo>
                  <a:lnTo>
                    <a:pt x="2039773" y="108985"/>
                  </a:lnTo>
                  <a:lnTo>
                    <a:pt x="2015693" y="52434"/>
                  </a:lnTo>
                  <a:lnTo>
                    <a:pt x="1959773" y="18003"/>
                  </a:lnTo>
                  <a:lnTo>
                    <a:pt x="1917839" y="8763"/>
                  </a:lnTo>
                  <a:lnTo>
                    <a:pt x="1866983" y="2790"/>
                  </a:lnTo>
                  <a:lnTo>
                    <a:pt x="1808139" y="0"/>
                  </a:lnTo>
                  <a:close/>
                </a:path>
              </a:pathLst>
            </a:custGeom>
            <a:solidFill>
              <a:srgbClr val="5D95A4"/>
            </a:solidFill>
          </p:spPr>
          <p:txBody>
            <a:bodyPr wrap="square" lIns="0" tIns="0" rIns="0" bIns="0" rtlCol="0"/>
            <a:lstStyle/>
            <a:p>
              <a:endParaRPr sz="1266"/>
            </a:p>
          </p:txBody>
        </p:sp>
        <p:sp>
          <p:nvSpPr>
            <p:cNvPr id="10" name="object 10"/>
            <p:cNvSpPr/>
            <p:nvPr/>
          </p:nvSpPr>
          <p:spPr>
            <a:xfrm>
              <a:off x="2367165" y="2802206"/>
              <a:ext cx="3255318" cy="2873573"/>
            </a:xfrm>
            <a:custGeom>
              <a:avLst/>
              <a:gdLst/>
              <a:ahLst/>
              <a:cxnLst/>
              <a:rect l="l" t="t" r="r" b="b"/>
              <a:pathLst>
                <a:path w="4629784" h="4086859">
                  <a:moveTo>
                    <a:pt x="489596" y="357284"/>
                  </a:moveTo>
                  <a:lnTo>
                    <a:pt x="442151" y="398930"/>
                  </a:lnTo>
                  <a:lnTo>
                    <a:pt x="395368" y="445236"/>
                  </a:lnTo>
                  <a:lnTo>
                    <a:pt x="349589" y="495771"/>
                  </a:lnTo>
                  <a:lnTo>
                    <a:pt x="305150" y="550106"/>
                  </a:lnTo>
                  <a:lnTo>
                    <a:pt x="262393" y="607809"/>
                  </a:lnTo>
                  <a:lnTo>
                    <a:pt x="221655" y="668451"/>
                  </a:lnTo>
                  <a:lnTo>
                    <a:pt x="183277" y="731603"/>
                  </a:lnTo>
                  <a:lnTo>
                    <a:pt x="147597" y="796832"/>
                  </a:lnTo>
                  <a:lnTo>
                    <a:pt x="114954" y="863710"/>
                  </a:lnTo>
                  <a:lnTo>
                    <a:pt x="85688" y="931806"/>
                  </a:lnTo>
                  <a:lnTo>
                    <a:pt x="60138" y="1000690"/>
                  </a:lnTo>
                  <a:lnTo>
                    <a:pt x="38644" y="1069932"/>
                  </a:lnTo>
                  <a:lnTo>
                    <a:pt x="21543" y="1139101"/>
                  </a:lnTo>
                  <a:lnTo>
                    <a:pt x="9176" y="1207768"/>
                  </a:lnTo>
                  <a:lnTo>
                    <a:pt x="1882" y="1275502"/>
                  </a:lnTo>
                  <a:lnTo>
                    <a:pt x="0" y="1341873"/>
                  </a:lnTo>
                  <a:lnTo>
                    <a:pt x="3868" y="1406451"/>
                  </a:lnTo>
                  <a:lnTo>
                    <a:pt x="13827" y="1468805"/>
                  </a:lnTo>
                  <a:lnTo>
                    <a:pt x="30215" y="1528506"/>
                  </a:lnTo>
                  <a:lnTo>
                    <a:pt x="53372" y="1585123"/>
                  </a:lnTo>
                  <a:lnTo>
                    <a:pt x="84963" y="1638920"/>
                  </a:lnTo>
                  <a:lnTo>
                    <a:pt x="125899" y="1690631"/>
                  </a:lnTo>
                  <a:lnTo>
                    <a:pt x="175386" y="1740508"/>
                  </a:lnTo>
                  <a:lnTo>
                    <a:pt x="232631" y="1788808"/>
                  </a:lnTo>
                  <a:lnTo>
                    <a:pt x="296839" y="1835783"/>
                  </a:lnTo>
                  <a:lnTo>
                    <a:pt x="367217" y="1881689"/>
                  </a:lnTo>
                  <a:lnTo>
                    <a:pt x="442972" y="1926780"/>
                  </a:lnTo>
                  <a:lnTo>
                    <a:pt x="523309" y="1971310"/>
                  </a:lnTo>
                  <a:lnTo>
                    <a:pt x="607434" y="2015533"/>
                  </a:lnTo>
                  <a:lnTo>
                    <a:pt x="694556" y="2059704"/>
                  </a:lnTo>
                  <a:lnTo>
                    <a:pt x="783878" y="2104078"/>
                  </a:lnTo>
                  <a:lnTo>
                    <a:pt x="874609" y="2148908"/>
                  </a:lnTo>
                  <a:lnTo>
                    <a:pt x="965953" y="2194450"/>
                  </a:lnTo>
                  <a:lnTo>
                    <a:pt x="1057118" y="2240956"/>
                  </a:lnTo>
                  <a:lnTo>
                    <a:pt x="1147310" y="2288683"/>
                  </a:lnTo>
                  <a:lnTo>
                    <a:pt x="1235735" y="2337884"/>
                  </a:lnTo>
                  <a:lnTo>
                    <a:pt x="1321599" y="2388813"/>
                  </a:lnTo>
                  <a:lnTo>
                    <a:pt x="1404108" y="2441725"/>
                  </a:lnTo>
                  <a:lnTo>
                    <a:pt x="1482470" y="2496874"/>
                  </a:lnTo>
                  <a:lnTo>
                    <a:pt x="1555890" y="2554515"/>
                  </a:lnTo>
                  <a:lnTo>
                    <a:pt x="1625905" y="2616212"/>
                  </a:lnTo>
                  <a:lnTo>
                    <a:pt x="1694687" y="2682908"/>
                  </a:lnTo>
                  <a:lnTo>
                    <a:pt x="1762374" y="2753905"/>
                  </a:lnTo>
                  <a:lnTo>
                    <a:pt x="1829106" y="2828508"/>
                  </a:lnTo>
                  <a:lnTo>
                    <a:pt x="1895023" y="2906019"/>
                  </a:lnTo>
                  <a:lnTo>
                    <a:pt x="1960264" y="2985743"/>
                  </a:lnTo>
                  <a:lnTo>
                    <a:pt x="2024967" y="3066981"/>
                  </a:lnTo>
                  <a:lnTo>
                    <a:pt x="2089274" y="3149038"/>
                  </a:lnTo>
                  <a:lnTo>
                    <a:pt x="2153322" y="3231216"/>
                  </a:lnTo>
                  <a:lnTo>
                    <a:pt x="2217251" y="3312819"/>
                  </a:lnTo>
                  <a:lnTo>
                    <a:pt x="2281201" y="3393150"/>
                  </a:lnTo>
                  <a:lnTo>
                    <a:pt x="2345311" y="3471513"/>
                  </a:lnTo>
                  <a:lnTo>
                    <a:pt x="2409721" y="3547210"/>
                  </a:lnTo>
                  <a:lnTo>
                    <a:pt x="2474569" y="3619546"/>
                  </a:lnTo>
                  <a:lnTo>
                    <a:pt x="2539995" y="3687822"/>
                  </a:lnTo>
                  <a:lnTo>
                    <a:pt x="2606138" y="3751343"/>
                  </a:lnTo>
                  <a:lnTo>
                    <a:pt x="2673138" y="3809412"/>
                  </a:lnTo>
                  <a:lnTo>
                    <a:pt x="2741135" y="3861332"/>
                  </a:lnTo>
                  <a:lnTo>
                    <a:pt x="2810266" y="3906406"/>
                  </a:lnTo>
                  <a:lnTo>
                    <a:pt x="2880673" y="3943938"/>
                  </a:lnTo>
                  <a:lnTo>
                    <a:pt x="2953937" y="3975375"/>
                  </a:lnTo>
                  <a:lnTo>
                    <a:pt x="3031154" y="4002703"/>
                  </a:lnTo>
                  <a:lnTo>
                    <a:pt x="3111710" y="4026011"/>
                  </a:lnTo>
                  <a:lnTo>
                    <a:pt x="3194996" y="4045391"/>
                  </a:lnTo>
                  <a:lnTo>
                    <a:pt x="3280398" y="4060934"/>
                  </a:lnTo>
                  <a:lnTo>
                    <a:pt x="3367304" y="4072731"/>
                  </a:lnTo>
                  <a:lnTo>
                    <a:pt x="3455104" y="4080873"/>
                  </a:lnTo>
                  <a:lnTo>
                    <a:pt x="3543184" y="4085450"/>
                  </a:lnTo>
                  <a:lnTo>
                    <a:pt x="3630934" y="4086554"/>
                  </a:lnTo>
                  <a:lnTo>
                    <a:pt x="3717741" y="4084276"/>
                  </a:lnTo>
                  <a:lnTo>
                    <a:pt x="3802993" y="4078705"/>
                  </a:lnTo>
                  <a:lnTo>
                    <a:pt x="3886078" y="4069934"/>
                  </a:lnTo>
                  <a:lnTo>
                    <a:pt x="3966385" y="4058053"/>
                  </a:lnTo>
                  <a:lnTo>
                    <a:pt x="4043302" y="4043153"/>
                  </a:lnTo>
                  <a:lnTo>
                    <a:pt x="4116217" y="4025325"/>
                  </a:lnTo>
                  <a:lnTo>
                    <a:pt x="4184518" y="4004660"/>
                  </a:lnTo>
                  <a:lnTo>
                    <a:pt x="4247592" y="3981249"/>
                  </a:lnTo>
                  <a:lnTo>
                    <a:pt x="4304829" y="3955183"/>
                  </a:lnTo>
                  <a:lnTo>
                    <a:pt x="4355616" y="3926552"/>
                  </a:lnTo>
                  <a:lnTo>
                    <a:pt x="4399341" y="3895447"/>
                  </a:lnTo>
                  <a:lnTo>
                    <a:pt x="4437663" y="3860562"/>
                  </a:lnTo>
                  <a:lnTo>
                    <a:pt x="4472630" y="3820766"/>
                  </a:lnTo>
                  <a:lnTo>
                    <a:pt x="4504201" y="3776398"/>
                  </a:lnTo>
                  <a:lnTo>
                    <a:pt x="4532333" y="3727799"/>
                  </a:lnTo>
                  <a:lnTo>
                    <a:pt x="4556984" y="3675307"/>
                  </a:lnTo>
                  <a:lnTo>
                    <a:pt x="4578111" y="3619262"/>
                  </a:lnTo>
                  <a:lnTo>
                    <a:pt x="4595672" y="3560002"/>
                  </a:lnTo>
                  <a:lnTo>
                    <a:pt x="4609624" y="3497866"/>
                  </a:lnTo>
                  <a:lnTo>
                    <a:pt x="4619925" y="3433195"/>
                  </a:lnTo>
                  <a:lnTo>
                    <a:pt x="4626532" y="3366328"/>
                  </a:lnTo>
                  <a:lnTo>
                    <a:pt x="4629404" y="3297602"/>
                  </a:lnTo>
                  <a:lnTo>
                    <a:pt x="4628497" y="3227359"/>
                  </a:lnTo>
                  <a:lnTo>
                    <a:pt x="4623770" y="3155936"/>
                  </a:lnTo>
                  <a:lnTo>
                    <a:pt x="4615179" y="3083673"/>
                  </a:lnTo>
                  <a:lnTo>
                    <a:pt x="4602683" y="3010910"/>
                  </a:lnTo>
                  <a:lnTo>
                    <a:pt x="4586239" y="2937986"/>
                  </a:lnTo>
                  <a:lnTo>
                    <a:pt x="4565804" y="2865239"/>
                  </a:lnTo>
                  <a:lnTo>
                    <a:pt x="4541337" y="2793009"/>
                  </a:lnTo>
                  <a:lnTo>
                    <a:pt x="4512794" y="2721636"/>
                  </a:lnTo>
                  <a:lnTo>
                    <a:pt x="4480134" y="2651458"/>
                  </a:lnTo>
                  <a:lnTo>
                    <a:pt x="4441095" y="2579837"/>
                  </a:lnTo>
                  <a:lnTo>
                    <a:pt x="4393957" y="2504296"/>
                  </a:lnTo>
                  <a:lnTo>
                    <a:pt x="4339464" y="2425398"/>
                  </a:lnTo>
                  <a:lnTo>
                    <a:pt x="4278361" y="2343707"/>
                  </a:lnTo>
                  <a:lnTo>
                    <a:pt x="4211393" y="2259786"/>
                  </a:lnTo>
                  <a:lnTo>
                    <a:pt x="4139307" y="2174200"/>
                  </a:lnTo>
                  <a:lnTo>
                    <a:pt x="4062846" y="2087510"/>
                  </a:lnTo>
                  <a:lnTo>
                    <a:pt x="3982757" y="2000282"/>
                  </a:lnTo>
                  <a:lnTo>
                    <a:pt x="3899784" y="1913078"/>
                  </a:lnTo>
                  <a:lnTo>
                    <a:pt x="3814674" y="1826461"/>
                  </a:lnTo>
                  <a:lnTo>
                    <a:pt x="3728170" y="1740996"/>
                  </a:lnTo>
                  <a:lnTo>
                    <a:pt x="3641018" y="1657246"/>
                  </a:lnTo>
                  <a:lnTo>
                    <a:pt x="3553964" y="1575774"/>
                  </a:lnTo>
                  <a:lnTo>
                    <a:pt x="3467753" y="1497144"/>
                  </a:lnTo>
                  <a:lnTo>
                    <a:pt x="3383130" y="1421920"/>
                  </a:lnTo>
                  <a:lnTo>
                    <a:pt x="3300840" y="1350664"/>
                  </a:lnTo>
                  <a:lnTo>
                    <a:pt x="3221628" y="1283940"/>
                  </a:lnTo>
                  <a:lnTo>
                    <a:pt x="3146240" y="1222312"/>
                  </a:lnTo>
                  <a:lnTo>
                    <a:pt x="3075422" y="1166344"/>
                  </a:lnTo>
                  <a:lnTo>
                    <a:pt x="3009917" y="1116598"/>
                  </a:lnTo>
                  <a:lnTo>
                    <a:pt x="2947166" y="1073636"/>
                  </a:lnTo>
                  <a:lnTo>
                    <a:pt x="2884270" y="1037241"/>
                  </a:lnTo>
                  <a:lnTo>
                    <a:pt x="2821447" y="1006787"/>
                  </a:lnTo>
                  <a:lnTo>
                    <a:pt x="2758915" y="981652"/>
                  </a:lnTo>
                  <a:lnTo>
                    <a:pt x="2696892" y="961210"/>
                  </a:lnTo>
                  <a:lnTo>
                    <a:pt x="2635596" y="944838"/>
                  </a:lnTo>
                  <a:lnTo>
                    <a:pt x="2575246" y="931913"/>
                  </a:lnTo>
                  <a:lnTo>
                    <a:pt x="2516059" y="921809"/>
                  </a:lnTo>
                  <a:lnTo>
                    <a:pt x="2458254" y="913903"/>
                  </a:lnTo>
                  <a:lnTo>
                    <a:pt x="2402048" y="907570"/>
                  </a:lnTo>
                  <a:lnTo>
                    <a:pt x="2347661" y="902188"/>
                  </a:lnTo>
                  <a:lnTo>
                    <a:pt x="2295309" y="897130"/>
                  </a:lnTo>
                  <a:lnTo>
                    <a:pt x="2245211" y="891775"/>
                  </a:lnTo>
                  <a:lnTo>
                    <a:pt x="2197586" y="885497"/>
                  </a:lnTo>
                  <a:lnTo>
                    <a:pt x="2152651" y="877672"/>
                  </a:lnTo>
                  <a:lnTo>
                    <a:pt x="2110624" y="867677"/>
                  </a:lnTo>
                  <a:lnTo>
                    <a:pt x="2071724" y="854887"/>
                  </a:lnTo>
                  <a:lnTo>
                    <a:pt x="2036168" y="838678"/>
                  </a:lnTo>
                  <a:lnTo>
                    <a:pt x="1975964" y="793508"/>
                  </a:lnTo>
                  <a:lnTo>
                    <a:pt x="1939666" y="729262"/>
                  </a:lnTo>
                  <a:lnTo>
                    <a:pt x="1932286" y="691034"/>
                  </a:lnTo>
                  <a:lnTo>
                    <a:pt x="1930848" y="649520"/>
                  </a:lnTo>
                  <a:lnTo>
                    <a:pt x="1934427" y="605308"/>
                  </a:lnTo>
                  <a:lnTo>
                    <a:pt x="1942095" y="558985"/>
                  </a:lnTo>
                  <a:lnTo>
                    <a:pt x="1952925" y="511140"/>
                  </a:lnTo>
                  <a:lnTo>
                    <a:pt x="1965991" y="462360"/>
                  </a:lnTo>
                  <a:lnTo>
                    <a:pt x="1980366" y="413232"/>
                  </a:lnTo>
                  <a:lnTo>
                    <a:pt x="1995122" y="364345"/>
                  </a:lnTo>
                  <a:lnTo>
                    <a:pt x="2009333" y="316286"/>
                  </a:lnTo>
                  <a:lnTo>
                    <a:pt x="2022073" y="269643"/>
                  </a:lnTo>
                  <a:lnTo>
                    <a:pt x="2032413" y="225004"/>
                  </a:lnTo>
                  <a:lnTo>
                    <a:pt x="2039428" y="182956"/>
                  </a:lnTo>
                  <a:lnTo>
                    <a:pt x="2042191" y="144087"/>
                  </a:lnTo>
                  <a:lnTo>
                    <a:pt x="2039773" y="108985"/>
                  </a:lnTo>
                  <a:lnTo>
                    <a:pt x="2015693" y="52434"/>
                  </a:lnTo>
                  <a:lnTo>
                    <a:pt x="1959773" y="18003"/>
                  </a:lnTo>
                  <a:lnTo>
                    <a:pt x="1917839" y="8763"/>
                  </a:lnTo>
                  <a:lnTo>
                    <a:pt x="1866983" y="2790"/>
                  </a:lnTo>
                  <a:lnTo>
                    <a:pt x="1808140" y="0"/>
                  </a:lnTo>
                  <a:lnTo>
                    <a:pt x="1742240" y="306"/>
                  </a:lnTo>
                  <a:lnTo>
                    <a:pt x="1670218" y="3625"/>
                  </a:lnTo>
                  <a:lnTo>
                    <a:pt x="1593007" y="9872"/>
                  </a:lnTo>
                  <a:lnTo>
                    <a:pt x="1511538" y="18962"/>
                  </a:lnTo>
                  <a:lnTo>
                    <a:pt x="1426747" y="30810"/>
                  </a:lnTo>
                  <a:lnTo>
                    <a:pt x="1339564" y="45332"/>
                  </a:lnTo>
                  <a:lnTo>
                    <a:pt x="1250924" y="62442"/>
                  </a:lnTo>
                  <a:lnTo>
                    <a:pt x="1161759" y="82057"/>
                  </a:lnTo>
                  <a:lnTo>
                    <a:pt x="1073002" y="104091"/>
                  </a:lnTo>
                  <a:lnTo>
                    <a:pt x="985586" y="128459"/>
                  </a:lnTo>
                  <a:lnTo>
                    <a:pt x="900444" y="155077"/>
                  </a:lnTo>
                  <a:lnTo>
                    <a:pt x="818510" y="183860"/>
                  </a:lnTo>
                  <a:lnTo>
                    <a:pt x="740715" y="214724"/>
                  </a:lnTo>
                  <a:lnTo>
                    <a:pt x="667994" y="247582"/>
                  </a:lnTo>
                  <a:lnTo>
                    <a:pt x="601278" y="282352"/>
                  </a:lnTo>
                  <a:lnTo>
                    <a:pt x="541501" y="318947"/>
                  </a:lnTo>
                  <a:lnTo>
                    <a:pt x="489596" y="357284"/>
                  </a:lnTo>
                  <a:close/>
                </a:path>
              </a:pathLst>
            </a:custGeom>
            <a:ln w="19050">
              <a:solidFill>
                <a:srgbClr val="5F6165"/>
              </a:solidFill>
            </a:ln>
          </p:spPr>
          <p:txBody>
            <a:bodyPr wrap="square" lIns="0" tIns="0" rIns="0" bIns="0" rtlCol="0"/>
            <a:lstStyle/>
            <a:p>
              <a:endParaRPr sz="1266"/>
            </a:p>
          </p:txBody>
        </p:sp>
        <p:sp>
          <p:nvSpPr>
            <p:cNvPr id="11" name="object 11"/>
            <p:cNvSpPr txBox="1"/>
            <p:nvPr/>
          </p:nvSpPr>
          <p:spPr>
            <a:xfrm>
              <a:off x="3116461" y="3242874"/>
              <a:ext cx="209848" cy="465192"/>
            </a:xfrm>
            <a:prstGeom prst="rect">
              <a:avLst/>
            </a:prstGeom>
          </p:spPr>
          <p:txBody>
            <a:bodyPr vert="horz" wrap="square" lIns="0" tIns="0" rIns="0" bIns="0" rtlCol="0">
              <a:spAutoFit/>
            </a:bodyPr>
            <a:lstStyle/>
            <a:p>
              <a:pPr marL="8929"/>
              <a:r>
                <a:rPr sz="3023" dirty="0">
                  <a:solidFill>
                    <a:srgbClr val="0000FF"/>
                  </a:solidFill>
                  <a:latin typeface="Arial"/>
                  <a:cs typeface="Arial"/>
                </a:rPr>
                <a:t>x</a:t>
              </a:r>
              <a:endParaRPr sz="3023">
                <a:latin typeface="Arial"/>
                <a:cs typeface="Arial"/>
              </a:endParaRPr>
            </a:p>
          </p:txBody>
        </p:sp>
        <p:sp>
          <p:nvSpPr>
            <p:cNvPr id="12" name="object 12"/>
            <p:cNvSpPr txBox="1"/>
            <p:nvPr/>
          </p:nvSpPr>
          <p:spPr>
            <a:xfrm>
              <a:off x="3973711" y="3992967"/>
              <a:ext cx="209848" cy="465192"/>
            </a:xfrm>
            <a:prstGeom prst="rect">
              <a:avLst/>
            </a:prstGeom>
          </p:spPr>
          <p:txBody>
            <a:bodyPr vert="horz" wrap="square" lIns="0" tIns="0" rIns="0" bIns="0" rtlCol="0">
              <a:spAutoFit/>
            </a:bodyPr>
            <a:lstStyle/>
            <a:p>
              <a:pPr marL="8929"/>
              <a:r>
                <a:rPr sz="3023" dirty="0">
                  <a:solidFill>
                    <a:srgbClr val="0000FF"/>
                  </a:solidFill>
                  <a:latin typeface="Arial"/>
                  <a:cs typeface="Arial"/>
                </a:rPr>
                <a:t>x</a:t>
              </a:r>
              <a:endParaRPr sz="3023">
                <a:latin typeface="Arial"/>
                <a:cs typeface="Arial"/>
              </a:endParaRPr>
            </a:p>
          </p:txBody>
        </p:sp>
        <p:sp>
          <p:nvSpPr>
            <p:cNvPr id="13" name="object 13"/>
            <p:cNvSpPr txBox="1"/>
            <p:nvPr/>
          </p:nvSpPr>
          <p:spPr>
            <a:xfrm>
              <a:off x="4830961" y="4796639"/>
              <a:ext cx="209848" cy="465192"/>
            </a:xfrm>
            <a:prstGeom prst="rect">
              <a:avLst/>
            </a:prstGeom>
          </p:spPr>
          <p:txBody>
            <a:bodyPr vert="horz" wrap="square" lIns="0" tIns="0" rIns="0" bIns="0" rtlCol="0">
              <a:spAutoFit/>
            </a:bodyPr>
            <a:lstStyle/>
            <a:p>
              <a:pPr marL="8929"/>
              <a:r>
                <a:rPr sz="3023" dirty="0">
                  <a:solidFill>
                    <a:srgbClr val="0000FF"/>
                  </a:solidFill>
                  <a:latin typeface="Arial"/>
                  <a:cs typeface="Arial"/>
                </a:rPr>
                <a:t>x</a:t>
              </a:r>
              <a:endParaRPr sz="3023">
                <a:latin typeface="Arial"/>
                <a:cs typeface="Arial"/>
              </a:endParaRPr>
            </a:p>
          </p:txBody>
        </p:sp>
        <p:sp>
          <p:nvSpPr>
            <p:cNvPr id="14" name="object 14"/>
            <p:cNvSpPr txBox="1"/>
            <p:nvPr/>
          </p:nvSpPr>
          <p:spPr>
            <a:xfrm>
              <a:off x="3053954" y="1914044"/>
              <a:ext cx="323701" cy="476156"/>
            </a:xfrm>
            <a:prstGeom prst="rect">
              <a:avLst/>
            </a:prstGeom>
          </p:spPr>
          <p:txBody>
            <a:bodyPr vert="horz" wrap="square" lIns="0" tIns="0" rIns="0" bIns="0" rtlCol="0">
              <a:spAutoFit/>
            </a:bodyPr>
            <a:lstStyle/>
            <a:p>
              <a:pPr marL="8929"/>
              <a:r>
                <a:rPr sz="3094" spc="-25" dirty="0">
                  <a:solidFill>
                    <a:srgbClr val="00FF00"/>
                  </a:solidFill>
                  <a:latin typeface="Arial"/>
                  <a:cs typeface="Arial"/>
                </a:rPr>
                <a:t>O</a:t>
              </a:r>
              <a:endParaRPr sz="3094">
                <a:latin typeface="Arial"/>
                <a:cs typeface="Arial"/>
              </a:endParaRPr>
            </a:p>
          </p:txBody>
        </p:sp>
        <p:sp>
          <p:nvSpPr>
            <p:cNvPr id="15" name="object 15"/>
            <p:cNvSpPr txBox="1"/>
            <p:nvPr/>
          </p:nvSpPr>
          <p:spPr>
            <a:xfrm>
              <a:off x="6027540" y="2565911"/>
              <a:ext cx="323701" cy="476156"/>
            </a:xfrm>
            <a:prstGeom prst="rect">
              <a:avLst/>
            </a:prstGeom>
          </p:spPr>
          <p:txBody>
            <a:bodyPr vert="horz" wrap="square" lIns="0" tIns="0" rIns="0" bIns="0" rtlCol="0">
              <a:spAutoFit/>
            </a:bodyPr>
            <a:lstStyle/>
            <a:p>
              <a:pPr marL="8929"/>
              <a:r>
                <a:rPr sz="3094" spc="-25" dirty="0">
                  <a:solidFill>
                    <a:srgbClr val="00FF00"/>
                  </a:solidFill>
                  <a:latin typeface="Arial"/>
                  <a:cs typeface="Arial"/>
                </a:rPr>
                <a:t>O</a:t>
              </a:r>
              <a:endParaRPr sz="3094">
                <a:latin typeface="Arial"/>
                <a:cs typeface="Arial"/>
              </a:endParaRPr>
            </a:p>
          </p:txBody>
        </p:sp>
        <p:sp>
          <p:nvSpPr>
            <p:cNvPr id="16" name="object 16"/>
            <p:cNvSpPr txBox="1"/>
            <p:nvPr/>
          </p:nvSpPr>
          <p:spPr>
            <a:xfrm>
              <a:off x="5911454" y="4146466"/>
              <a:ext cx="323701" cy="476156"/>
            </a:xfrm>
            <a:prstGeom prst="rect">
              <a:avLst/>
            </a:prstGeom>
          </p:spPr>
          <p:txBody>
            <a:bodyPr vert="horz" wrap="square" lIns="0" tIns="0" rIns="0" bIns="0" rtlCol="0">
              <a:spAutoFit/>
            </a:bodyPr>
            <a:lstStyle/>
            <a:p>
              <a:pPr marL="8929"/>
              <a:r>
                <a:rPr sz="3094" spc="-25" dirty="0">
                  <a:solidFill>
                    <a:srgbClr val="00FF00"/>
                  </a:solidFill>
                  <a:latin typeface="Arial"/>
                  <a:cs typeface="Arial"/>
                </a:rPr>
                <a:t>O</a:t>
              </a:r>
              <a:endParaRPr sz="3094">
                <a:latin typeface="Arial"/>
                <a:cs typeface="Arial"/>
              </a:endParaRPr>
            </a:p>
          </p:txBody>
        </p:sp>
        <p:sp>
          <p:nvSpPr>
            <p:cNvPr id="17" name="object 17"/>
            <p:cNvSpPr txBox="1"/>
            <p:nvPr/>
          </p:nvSpPr>
          <p:spPr>
            <a:xfrm>
              <a:off x="1812726" y="4385874"/>
              <a:ext cx="209848" cy="465192"/>
            </a:xfrm>
            <a:prstGeom prst="rect">
              <a:avLst/>
            </a:prstGeom>
          </p:spPr>
          <p:txBody>
            <a:bodyPr vert="horz" wrap="square" lIns="0" tIns="0" rIns="0" bIns="0" rtlCol="0">
              <a:spAutoFit/>
            </a:bodyPr>
            <a:lstStyle/>
            <a:p>
              <a:pPr marL="8929"/>
              <a:r>
                <a:rPr sz="3023" dirty="0">
                  <a:solidFill>
                    <a:srgbClr val="FF0000"/>
                  </a:solidFill>
                  <a:latin typeface="Arial"/>
                  <a:cs typeface="Arial"/>
                </a:rPr>
                <a:t>x</a:t>
              </a:r>
              <a:endParaRPr sz="3023">
                <a:latin typeface="Arial"/>
                <a:cs typeface="Arial"/>
              </a:endParaRPr>
            </a:p>
          </p:txBody>
        </p:sp>
        <p:sp>
          <p:nvSpPr>
            <p:cNvPr id="18" name="object 18"/>
            <p:cNvSpPr txBox="1"/>
            <p:nvPr/>
          </p:nvSpPr>
          <p:spPr>
            <a:xfrm>
              <a:off x="7134821" y="4271482"/>
              <a:ext cx="323701" cy="476156"/>
            </a:xfrm>
            <a:prstGeom prst="rect">
              <a:avLst/>
            </a:prstGeom>
          </p:spPr>
          <p:txBody>
            <a:bodyPr vert="horz" wrap="square" lIns="0" tIns="0" rIns="0" bIns="0" rtlCol="0">
              <a:spAutoFit/>
            </a:bodyPr>
            <a:lstStyle/>
            <a:p>
              <a:pPr marL="8929"/>
              <a:r>
                <a:rPr sz="3094" spc="-25" dirty="0">
                  <a:solidFill>
                    <a:srgbClr val="FF0000"/>
                  </a:solidFill>
                  <a:latin typeface="Arial"/>
                  <a:cs typeface="Arial"/>
                </a:rPr>
                <a:t>O</a:t>
              </a:r>
              <a:endParaRPr sz="3094">
                <a:latin typeface="Arial"/>
                <a:cs typeface="Arial"/>
              </a:endParaRPr>
            </a:p>
          </p:txBody>
        </p:sp>
      </p:grpSp>
      <p:sp>
        <p:nvSpPr>
          <p:cNvPr id="21" name="标题 20">
            <a:extLst>
              <a:ext uri="{FF2B5EF4-FFF2-40B4-BE49-F238E27FC236}">
                <a16:creationId xmlns:a16="http://schemas.microsoft.com/office/drawing/2014/main" id="{D9F78E84-AE46-4212-8E9D-EB3A57903EEF}"/>
              </a:ext>
            </a:extLst>
          </p:cNvPr>
          <p:cNvSpPr>
            <a:spLocks noGrp="1"/>
          </p:cNvSpPr>
          <p:nvPr>
            <p:ph type="title"/>
          </p:nvPr>
        </p:nvSpPr>
        <p:spPr/>
        <p:txBody>
          <a:bodyPr/>
          <a:lstStyle/>
          <a:p>
            <a:r>
              <a:rPr lang="en-US" altLang="zh-CN" dirty="0"/>
              <a:t>Adversarial Training</a:t>
            </a:r>
            <a:endParaRPr lang="zh-CN" altLang="en-US" dirty="0"/>
          </a:p>
        </p:txBody>
      </p:sp>
      <p:sp>
        <p:nvSpPr>
          <p:cNvPr id="22" name="内容占位符 21">
            <a:extLst>
              <a:ext uri="{FF2B5EF4-FFF2-40B4-BE49-F238E27FC236}">
                <a16:creationId xmlns:a16="http://schemas.microsoft.com/office/drawing/2014/main" id="{4D28FCB5-3BB4-4129-8A56-9C68A97F16EA}"/>
              </a:ext>
            </a:extLst>
          </p:cNvPr>
          <p:cNvSpPr>
            <a:spLocks noGrp="1"/>
          </p:cNvSpPr>
          <p:nvPr>
            <p:ph idx="1"/>
          </p:nvPr>
        </p:nvSpPr>
        <p:spPr/>
        <p:txBody>
          <a:bodyPr/>
          <a:lstStyle/>
          <a:p>
            <a:r>
              <a:rPr lang="en-US" altLang="zh-CN" dirty="0"/>
              <a:t>Overfitting?</a:t>
            </a:r>
            <a:endParaRPr lang="zh-CN" altLang="en-US"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2B498-4534-44E5-B75D-5540BF371008}"/>
              </a:ext>
            </a:extLst>
          </p:cNvPr>
          <p:cNvSpPr>
            <a:spLocks noGrp="1"/>
          </p:cNvSpPr>
          <p:nvPr>
            <p:ph type="title"/>
          </p:nvPr>
        </p:nvSpPr>
        <p:spPr/>
        <p:txBody>
          <a:bodyPr/>
          <a:lstStyle/>
          <a:p>
            <a:r>
              <a:rPr lang="en-US" altLang="zh-CN" dirty="0"/>
              <a:t>Predicting Homosexuality</a:t>
            </a:r>
            <a:endParaRPr lang="zh-CN" altLang="en-US" dirty="0"/>
          </a:p>
        </p:txBody>
      </p:sp>
      <p:sp>
        <p:nvSpPr>
          <p:cNvPr id="3" name="内容占位符 2">
            <a:extLst>
              <a:ext uri="{FF2B5EF4-FFF2-40B4-BE49-F238E27FC236}">
                <a16:creationId xmlns:a16="http://schemas.microsoft.com/office/drawing/2014/main" id="{691E6844-F9D5-414F-81FC-CB7492D98ABF}"/>
              </a:ext>
            </a:extLst>
          </p:cNvPr>
          <p:cNvSpPr>
            <a:spLocks noGrp="1"/>
          </p:cNvSpPr>
          <p:nvPr>
            <p:ph idx="1"/>
          </p:nvPr>
        </p:nvSpPr>
        <p:spPr>
          <a:xfrm>
            <a:off x="566738" y="931026"/>
            <a:ext cx="4005262" cy="5522310"/>
          </a:xfrm>
        </p:spPr>
        <p:txBody>
          <a:bodyPr/>
          <a:lstStyle/>
          <a:p>
            <a:r>
              <a:rPr lang="en-US" altLang="zh-CN" dirty="0"/>
              <a:t>Differences between lesbian or gay and straight faces in selfies relate to grooming, presentation, and lifestyle — that is, differences in culture, not in facial structure.</a:t>
            </a:r>
          </a:p>
          <a:p>
            <a:endParaRPr lang="zh-CN" altLang="en-US" dirty="0"/>
          </a:p>
        </p:txBody>
      </p:sp>
      <p:sp>
        <p:nvSpPr>
          <p:cNvPr id="4" name="页脚占位符 3">
            <a:extLst>
              <a:ext uri="{FF2B5EF4-FFF2-40B4-BE49-F238E27FC236}">
                <a16:creationId xmlns:a16="http://schemas.microsoft.com/office/drawing/2014/main" id="{7ACB4614-DBB5-4872-B629-6A6B9145A236}"/>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11133C2C-CA73-4901-97E3-B248681DBF4E}"/>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70</a:t>
            </a:fld>
            <a:endParaRPr lang="en-US" altLang="zh-CN">
              <a:solidFill>
                <a:srgbClr val="000000"/>
              </a:solidFill>
            </a:endParaRPr>
          </a:p>
        </p:txBody>
      </p:sp>
      <p:sp>
        <p:nvSpPr>
          <p:cNvPr id="6" name="object 9">
            <a:extLst>
              <a:ext uri="{FF2B5EF4-FFF2-40B4-BE49-F238E27FC236}">
                <a16:creationId xmlns:a16="http://schemas.microsoft.com/office/drawing/2014/main" id="{FC854579-25B0-4C67-B2E0-C221772F8C09}"/>
              </a:ext>
            </a:extLst>
          </p:cNvPr>
          <p:cNvSpPr/>
          <p:nvPr/>
        </p:nvSpPr>
        <p:spPr>
          <a:xfrm>
            <a:off x="6019800" y="1109278"/>
            <a:ext cx="2466061" cy="51434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98841813"/>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74C9879-2435-4B8F-8B25-14434926470B}"/>
              </a:ext>
            </a:extLst>
          </p:cNvPr>
          <p:cNvSpPr>
            <a:spLocks noGrp="1"/>
          </p:cNvSpPr>
          <p:nvPr>
            <p:ph type="title"/>
          </p:nvPr>
        </p:nvSpPr>
        <p:spPr/>
        <p:txBody>
          <a:bodyPr/>
          <a:lstStyle/>
          <a:p>
            <a:r>
              <a:rPr lang="en-US" altLang="zh-CN" cap="none" dirty="0"/>
              <a:t>Measuring Algorithmic Bias</a:t>
            </a:r>
            <a:endParaRPr lang="zh-CN" altLang="en-US" cap="none" dirty="0"/>
          </a:p>
        </p:txBody>
      </p:sp>
      <p:sp>
        <p:nvSpPr>
          <p:cNvPr id="7" name="文本占位符 6">
            <a:extLst>
              <a:ext uri="{FF2B5EF4-FFF2-40B4-BE49-F238E27FC236}">
                <a16:creationId xmlns:a16="http://schemas.microsoft.com/office/drawing/2014/main" id="{6608ADF2-1720-429D-9792-271279BBF7AD}"/>
              </a:ext>
            </a:extLst>
          </p:cNvPr>
          <p:cNvSpPr>
            <a:spLocks noGrp="1"/>
          </p:cNvSpPr>
          <p:nvPr>
            <p:ph type="body" idx="1"/>
          </p:nvPr>
        </p:nvSpPr>
        <p:spPr/>
        <p:txBody>
          <a:bodyPr/>
          <a:lstStyle/>
          <a:p>
            <a:endParaRPr lang="zh-CN" altLang="en-US" dirty="0"/>
          </a:p>
        </p:txBody>
      </p:sp>
      <p:sp>
        <p:nvSpPr>
          <p:cNvPr id="5" name="灯片编号占位符 4">
            <a:extLst>
              <a:ext uri="{FF2B5EF4-FFF2-40B4-BE49-F238E27FC236}">
                <a16:creationId xmlns:a16="http://schemas.microsoft.com/office/drawing/2014/main" id="{0A1E98BA-B818-4C18-981C-09CB9FBA42C8}"/>
              </a:ext>
            </a:extLst>
          </p:cNvPr>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71</a:t>
            </a:fld>
            <a:endParaRPr lang="en-US" altLang="zh-CN">
              <a:solidFill>
                <a:srgbClr val="000000"/>
              </a:solidFill>
            </a:endParaRPr>
          </a:p>
        </p:txBody>
      </p:sp>
    </p:spTree>
    <p:extLst>
      <p:ext uri="{BB962C8B-B14F-4D97-AF65-F5344CB8AC3E}">
        <p14:creationId xmlns:p14="http://schemas.microsoft.com/office/powerpoint/2010/main" val="1621887577"/>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3679E17-B4FD-476F-A764-E36CED740582}"/>
              </a:ext>
            </a:extLst>
          </p:cNvPr>
          <p:cNvSpPr>
            <a:spLocks noGrp="1"/>
          </p:cNvSpPr>
          <p:nvPr>
            <p:ph type="title"/>
          </p:nvPr>
        </p:nvSpPr>
        <p:spPr/>
        <p:txBody>
          <a:bodyPr/>
          <a:lstStyle/>
          <a:p>
            <a:r>
              <a:rPr lang="en-US" altLang="zh-CN" dirty="0"/>
              <a:t>Evaluate for Fairness &amp; Inclusion</a:t>
            </a:r>
            <a:endParaRPr lang="zh-CN" altLang="en-US" dirty="0"/>
          </a:p>
        </p:txBody>
      </p:sp>
      <p:sp>
        <p:nvSpPr>
          <p:cNvPr id="5" name="内容占位符 4">
            <a:extLst>
              <a:ext uri="{FF2B5EF4-FFF2-40B4-BE49-F238E27FC236}">
                <a16:creationId xmlns:a16="http://schemas.microsoft.com/office/drawing/2014/main" id="{003DFAD1-B6F1-4AC0-A110-D4D2D156C866}"/>
              </a:ext>
            </a:extLst>
          </p:cNvPr>
          <p:cNvSpPr>
            <a:spLocks noGrp="1"/>
          </p:cNvSpPr>
          <p:nvPr>
            <p:ph idx="1"/>
          </p:nvPr>
        </p:nvSpPr>
        <p:spPr/>
        <p:txBody>
          <a:bodyPr/>
          <a:lstStyle/>
          <a:p>
            <a:r>
              <a:rPr lang="en-US" altLang="zh-CN" dirty="0"/>
              <a:t>Disaggregated Evaluation</a:t>
            </a:r>
          </a:p>
          <a:p>
            <a:pPr lvl="1"/>
            <a:r>
              <a:rPr lang="en-US" altLang="zh-CN" dirty="0"/>
              <a:t>Create for each (subgroup, prediction) pair. Compare across subgroups.</a:t>
            </a:r>
          </a:p>
          <a:p>
            <a:pPr lvl="1"/>
            <a:r>
              <a:rPr lang="en-US" altLang="zh-CN" dirty="0"/>
              <a:t>Example: </a:t>
            </a:r>
          </a:p>
          <a:p>
            <a:pPr lvl="2"/>
            <a:r>
              <a:rPr lang="en-US" altLang="zh-CN" dirty="0"/>
              <a:t>women, face detection</a:t>
            </a:r>
          </a:p>
          <a:p>
            <a:pPr lvl="2"/>
            <a:r>
              <a:rPr lang="en-US" altLang="zh-CN" dirty="0"/>
              <a:t>men, face detection</a:t>
            </a:r>
          </a:p>
          <a:p>
            <a:pPr lvl="1"/>
            <a:endParaRPr lang="en-US" altLang="zh-CN" dirty="0"/>
          </a:p>
          <a:p>
            <a:endParaRPr lang="zh-CN" altLang="en-US" dirty="0"/>
          </a:p>
        </p:txBody>
      </p:sp>
      <p:graphicFrame>
        <p:nvGraphicFramePr>
          <p:cNvPr id="6" name="object 2">
            <a:extLst>
              <a:ext uri="{FF2B5EF4-FFF2-40B4-BE49-F238E27FC236}">
                <a16:creationId xmlns:a16="http://schemas.microsoft.com/office/drawing/2014/main" id="{025C1FDF-D38D-4B4F-978C-75DED564ED25}"/>
              </a:ext>
            </a:extLst>
          </p:cNvPr>
          <p:cNvGraphicFramePr>
            <a:graphicFrameLocks noGrp="1"/>
          </p:cNvGraphicFramePr>
          <p:nvPr/>
        </p:nvGraphicFramePr>
        <p:xfrm>
          <a:off x="1089108" y="2694828"/>
          <a:ext cx="7037221" cy="3232146"/>
        </p:xfrm>
        <a:graphic>
          <a:graphicData uri="http://schemas.openxmlformats.org/drawingml/2006/table">
            <a:tbl>
              <a:tblPr firstRow="1" bandRow="1">
                <a:tableStyleId>{2D5ABB26-0587-4C30-8999-92F81FD0307C}</a:tableStyleId>
              </a:tblPr>
              <a:tblGrid>
                <a:gridCol w="414324">
                  <a:extLst>
                    <a:ext uri="{9D8B030D-6E8A-4147-A177-3AD203B41FA5}">
                      <a16:colId xmlns:a16="http://schemas.microsoft.com/office/drawing/2014/main" val="20000"/>
                    </a:ext>
                  </a:extLst>
                </a:gridCol>
                <a:gridCol w="435574">
                  <a:extLst>
                    <a:ext uri="{9D8B030D-6E8A-4147-A177-3AD203B41FA5}">
                      <a16:colId xmlns:a16="http://schemas.microsoft.com/office/drawing/2014/main" val="20001"/>
                    </a:ext>
                  </a:extLst>
                </a:gridCol>
                <a:gridCol w="3119899">
                  <a:extLst>
                    <a:ext uri="{9D8B030D-6E8A-4147-A177-3AD203B41FA5}">
                      <a16:colId xmlns:a16="http://schemas.microsoft.com/office/drawing/2014/main" val="20002"/>
                    </a:ext>
                  </a:extLst>
                </a:gridCol>
                <a:gridCol w="3067424">
                  <a:extLst>
                    <a:ext uri="{9D8B030D-6E8A-4147-A177-3AD203B41FA5}">
                      <a16:colId xmlns:a16="http://schemas.microsoft.com/office/drawing/2014/main" val="20003"/>
                    </a:ext>
                  </a:extLst>
                </a:gridCol>
              </a:tblGrid>
              <a:tr h="403224">
                <a:tc rowSpan="2" gridSpan="2">
                  <a:txBody>
                    <a:bodyPr/>
                    <a:lstStyle/>
                    <a:p>
                      <a:endParaRPr sz="2600">
                        <a:latin typeface="Helvetica"/>
                        <a:cs typeface="Helvetica"/>
                      </a:endParaRPr>
                    </a:p>
                  </a:txBody>
                  <a:tcPr marL="0" marR="0" marT="0" marB="0">
                    <a:solidFill>
                      <a:srgbClr val="434343"/>
                    </a:solidFill>
                  </a:tcPr>
                </a:tc>
                <a:tc rowSpan="2" hMerge="1">
                  <a:txBody>
                    <a:bodyPr/>
                    <a:lstStyle/>
                    <a:p>
                      <a:endParaRPr/>
                    </a:p>
                  </a:txBody>
                  <a:tcPr marL="0" marR="0" marT="0" marB="0"/>
                </a:tc>
                <a:tc gridSpan="2">
                  <a:txBody>
                    <a:bodyPr/>
                    <a:lstStyle/>
                    <a:p>
                      <a:pPr algn="ctr">
                        <a:lnSpc>
                          <a:spcPct val="100000"/>
                        </a:lnSpc>
                      </a:pPr>
                      <a:r>
                        <a:rPr sz="1800" b="1" dirty="0">
                          <a:solidFill>
                            <a:srgbClr val="FFFFFF"/>
                          </a:solidFill>
                          <a:latin typeface="Arial"/>
                          <a:cs typeface="Arial"/>
                        </a:rPr>
                        <a:t>Model Predictions</a:t>
                      </a:r>
                      <a:endParaRPr sz="1800">
                        <a:latin typeface="Arial"/>
                        <a:cs typeface="Arial"/>
                      </a:endParaRPr>
                    </a:p>
                  </a:txBody>
                  <a:tcPr marL="0" marR="0" marT="0" marB="0">
                    <a:solidFill>
                      <a:srgbClr val="0277BD"/>
                    </a:solidFill>
                  </a:tcPr>
                </a:tc>
                <a:tc hMerge="1">
                  <a:txBody>
                    <a:bodyPr/>
                    <a:lstStyle/>
                    <a:p>
                      <a:endParaRPr/>
                    </a:p>
                  </a:txBody>
                  <a:tcPr marL="0" marR="0" marT="0" marB="0"/>
                </a:tc>
                <a:extLst>
                  <a:ext uri="{0D108BD9-81ED-4DB2-BD59-A6C34878D82A}">
                    <a16:rowId xmlns:a16="http://schemas.microsoft.com/office/drawing/2014/main" val="10000"/>
                  </a:ext>
                </a:extLst>
              </a:tr>
              <a:tr h="403224">
                <a:tc gridSpan="2" vMerge="1">
                  <a:txBody>
                    <a:bodyPr/>
                    <a:lstStyle/>
                    <a:p>
                      <a:endParaRPr/>
                    </a:p>
                  </a:txBody>
                  <a:tcPr marL="0" marR="0" marT="0" marB="0">
                    <a:solidFill>
                      <a:srgbClr val="434343"/>
                    </a:solidFill>
                  </a:tcPr>
                </a:tc>
                <a:tc hMerge="1" vMerge="1">
                  <a:txBody>
                    <a:bodyPr/>
                    <a:lstStyle/>
                    <a:p>
                      <a:endParaRPr/>
                    </a:p>
                  </a:txBody>
                  <a:tcPr marL="0" marR="0" marT="0" marB="0"/>
                </a:tc>
                <a:tc>
                  <a:txBody>
                    <a:bodyPr/>
                    <a:lstStyle/>
                    <a:p>
                      <a:pPr algn="ctr">
                        <a:lnSpc>
                          <a:spcPct val="100000"/>
                        </a:lnSpc>
                      </a:pPr>
                      <a:r>
                        <a:rPr sz="1800" b="1" dirty="0">
                          <a:solidFill>
                            <a:srgbClr val="FAFAFA"/>
                          </a:solidFill>
                          <a:latin typeface="Arial"/>
                          <a:cs typeface="Arial"/>
                        </a:rPr>
                        <a:t>Positive</a:t>
                      </a:r>
                      <a:endParaRPr sz="1800">
                        <a:latin typeface="Arial"/>
                        <a:cs typeface="Arial"/>
                      </a:endParaRPr>
                    </a:p>
                  </a:txBody>
                  <a:tcPr marL="0" marR="0" marT="0" marB="0">
                    <a:solidFill>
                      <a:srgbClr val="0F9D58"/>
                    </a:solidFill>
                  </a:tcPr>
                </a:tc>
                <a:tc>
                  <a:txBody>
                    <a:bodyPr/>
                    <a:lstStyle/>
                    <a:p>
                      <a:pPr algn="ctr">
                        <a:lnSpc>
                          <a:spcPct val="100000"/>
                        </a:lnSpc>
                      </a:pPr>
                      <a:r>
                        <a:rPr sz="1800" b="1" dirty="0">
                          <a:solidFill>
                            <a:srgbClr val="FAFAFA"/>
                          </a:solidFill>
                          <a:latin typeface="Arial"/>
                          <a:cs typeface="Arial"/>
                        </a:rPr>
                        <a:t>Negative</a:t>
                      </a:r>
                      <a:endParaRPr sz="1800">
                        <a:latin typeface="Arial"/>
                        <a:cs typeface="Arial"/>
                      </a:endParaRPr>
                    </a:p>
                  </a:txBody>
                  <a:tcPr marL="0" marR="0" marT="0" marB="0">
                    <a:solidFill>
                      <a:srgbClr val="DB4437"/>
                    </a:solidFill>
                  </a:tcPr>
                </a:tc>
                <a:extLst>
                  <a:ext uri="{0D108BD9-81ED-4DB2-BD59-A6C34878D82A}">
                    <a16:rowId xmlns:a16="http://schemas.microsoft.com/office/drawing/2014/main" val="10001"/>
                  </a:ext>
                </a:extLst>
              </a:tr>
              <a:tr h="1212849">
                <a:tc rowSpan="2">
                  <a:txBody>
                    <a:bodyPr/>
                    <a:lstStyle/>
                    <a:p>
                      <a:endParaRPr sz="1800">
                        <a:latin typeface="Arial"/>
                        <a:cs typeface="Arial"/>
                      </a:endParaRPr>
                    </a:p>
                  </a:txBody>
                  <a:tcPr marL="0" marR="0" marT="0" marB="0">
                    <a:solidFill>
                      <a:srgbClr val="0277BD"/>
                    </a:solidFill>
                  </a:tcPr>
                </a:tc>
                <a:tc>
                  <a:txBody>
                    <a:bodyPr/>
                    <a:lstStyle/>
                    <a:p>
                      <a:endParaRPr sz="1800">
                        <a:latin typeface="Arial"/>
                        <a:cs typeface="Arial"/>
                      </a:endParaRPr>
                    </a:p>
                  </a:txBody>
                  <a:tcPr marL="0" marR="0" marT="0" marB="0">
                    <a:solidFill>
                      <a:srgbClr val="0F9D58"/>
                    </a:solidFill>
                  </a:tcPr>
                </a:tc>
                <a:tc>
                  <a:txBody>
                    <a:bodyPr/>
                    <a:lstStyle/>
                    <a:p>
                      <a:pPr marL="514350" indent="-367030">
                        <a:lnSpc>
                          <a:spcPct val="100000"/>
                        </a:lnSpc>
                        <a:buClr>
                          <a:srgbClr val="0F9D58"/>
                        </a:buClr>
                        <a:buFont typeface="Arial"/>
                        <a:buChar char="●"/>
                        <a:tabLst>
                          <a:tab pos="514350" algn="l"/>
                        </a:tabLst>
                      </a:pPr>
                      <a:r>
                        <a:rPr sz="1800" dirty="0">
                          <a:solidFill>
                            <a:srgbClr val="0F9D58"/>
                          </a:solidFill>
                          <a:latin typeface="Arial"/>
                          <a:cs typeface="Arial"/>
                        </a:rPr>
                        <a:t>Exists</a:t>
                      </a:r>
                      <a:endParaRPr sz="1800">
                        <a:latin typeface="Arial"/>
                        <a:cs typeface="Arial"/>
                      </a:endParaRPr>
                    </a:p>
                    <a:p>
                      <a:pPr marL="514350" indent="-367030">
                        <a:lnSpc>
                          <a:spcPct val="100000"/>
                        </a:lnSpc>
                        <a:spcBef>
                          <a:spcPts val="315"/>
                        </a:spcBef>
                        <a:buClr>
                          <a:srgbClr val="0F9D58"/>
                        </a:buClr>
                        <a:buFont typeface="Arial"/>
                        <a:buChar char="●"/>
                        <a:tabLst>
                          <a:tab pos="514350" algn="l"/>
                        </a:tabLst>
                      </a:pPr>
                      <a:r>
                        <a:rPr sz="1800" dirty="0">
                          <a:solidFill>
                            <a:srgbClr val="0F9D58"/>
                          </a:solidFill>
                          <a:latin typeface="Arial"/>
                          <a:cs typeface="Arial"/>
                        </a:rPr>
                        <a:t>Predicted</a:t>
                      </a:r>
                      <a:endParaRPr sz="1800">
                        <a:latin typeface="Arial"/>
                        <a:cs typeface="Arial"/>
                      </a:endParaRPr>
                    </a:p>
                    <a:p>
                      <a:pPr marL="782320">
                        <a:lnSpc>
                          <a:spcPct val="100000"/>
                        </a:lnSpc>
                        <a:spcBef>
                          <a:spcPts val="315"/>
                        </a:spcBef>
                      </a:pPr>
                      <a:r>
                        <a:rPr sz="1800" b="1" dirty="0">
                          <a:solidFill>
                            <a:srgbClr val="424242"/>
                          </a:solidFill>
                          <a:latin typeface="Arial"/>
                          <a:cs typeface="Arial"/>
                        </a:rPr>
                        <a:t>True Positives</a:t>
                      </a:r>
                      <a:endParaRPr sz="1800">
                        <a:latin typeface="Arial"/>
                        <a:cs typeface="Arial"/>
                      </a:endParaRPr>
                    </a:p>
                  </a:txBody>
                  <a:tcPr marL="0" marR="0" marT="0" marB="0">
                    <a:solidFill>
                      <a:srgbClr val="D9EAD3"/>
                    </a:solidFill>
                  </a:tcPr>
                </a:tc>
                <a:tc>
                  <a:txBody>
                    <a:bodyPr/>
                    <a:lstStyle/>
                    <a:p>
                      <a:pPr marL="514350" indent="-367030">
                        <a:lnSpc>
                          <a:spcPct val="100000"/>
                        </a:lnSpc>
                        <a:buClr>
                          <a:srgbClr val="0F9D58"/>
                        </a:buClr>
                        <a:buFont typeface="Arial"/>
                        <a:buChar char="●"/>
                        <a:tabLst>
                          <a:tab pos="514350" algn="l"/>
                        </a:tabLst>
                      </a:pPr>
                      <a:r>
                        <a:rPr sz="1800" dirty="0">
                          <a:solidFill>
                            <a:srgbClr val="0F9D58"/>
                          </a:solidFill>
                          <a:latin typeface="Arial"/>
                          <a:cs typeface="Arial"/>
                        </a:rPr>
                        <a:t>Exists</a:t>
                      </a:r>
                      <a:endParaRPr sz="1800">
                        <a:latin typeface="Arial"/>
                        <a:cs typeface="Arial"/>
                      </a:endParaRPr>
                    </a:p>
                    <a:p>
                      <a:pPr marL="514350" indent="-367030">
                        <a:lnSpc>
                          <a:spcPct val="100000"/>
                        </a:lnSpc>
                        <a:spcBef>
                          <a:spcPts val="315"/>
                        </a:spcBef>
                        <a:buClr>
                          <a:srgbClr val="0F9D58"/>
                        </a:buClr>
                        <a:buFont typeface="Arial"/>
                        <a:buChar char="●"/>
                        <a:tabLst>
                          <a:tab pos="514350" algn="l"/>
                        </a:tabLst>
                      </a:pPr>
                      <a:r>
                        <a:rPr sz="1800" dirty="0">
                          <a:solidFill>
                            <a:srgbClr val="DB4437"/>
                          </a:solidFill>
                          <a:latin typeface="Arial"/>
                          <a:cs typeface="Arial"/>
                        </a:rPr>
                        <a:t>Not predicted</a:t>
                      </a:r>
                      <a:endParaRPr sz="1800">
                        <a:latin typeface="Arial"/>
                        <a:cs typeface="Arial"/>
                      </a:endParaRPr>
                    </a:p>
                    <a:p>
                      <a:pPr marL="664845">
                        <a:lnSpc>
                          <a:spcPct val="100000"/>
                        </a:lnSpc>
                        <a:spcBef>
                          <a:spcPts val="315"/>
                        </a:spcBef>
                      </a:pPr>
                      <a:r>
                        <a:rPr sz="1800" b="1" dirty="0">
                          <a:solidFill>
                            <a:srgbClr val="424242"/>
                          </a:solidFill>
                          <a:latin typeface="Arial"/>
                          <a:cs typeface="Arial"/>
                        </a:rPr>
                        <a:t>False Negatives</a:t>
                      </a:r>
                      <a:endParaRPr sz="1800">
                        <a:latin typeface="Arial"/>
                        <a:cs typeface="Arial"/>
                      </a:endParaRPr>
                    </a:p>
                  </a:txBody>
                  <a:tcPr marL="0" marR="0" marT="0" marB="0">
                    <a:solidFill>
                      <a:srgbClr val="FFD966"/>
                    </a:solidFill>
                  </a:tcPr>
                </a:tc>
                <a:extLst>
                  <a:ext uri="{0D108BD9-81ED-4DB2-BD59-A6C34878D82A}">
                    <a16:rowId xmlns:a16="http://schemas.microsoft.com/office/drawing/2014/main" val="10002"/>
                  </a:ext>
                </a:extLst>
              </a:tr>
              <a:tr h="1212849">
                <a:tc vMerge="1">
                  <a:txBody>
                    <a:bodyPr/>
                    <a:lstStyle/>
                    <a:p>
                      <a:endParaRPr/>
                    </a:p>
                  </a:txBody>
                  <a:tcPr marL="0" marR="0" marT="0" marB="0">
                    <a:solidFill>
                      <a:srgbClr val="0277BD"/>
                    </a:solidFill>
                  </a:tcPr>
                </a:tc>
                <a:tc>
                  <a:txBody>
                    <a:bodyPr/>
                    <a:lstStyle/>
                    <a:p>
                      <a:endParaRPr sz="1800">
                        <a:latin typeface="Arial"/>
                        <a:cs typeface="Arial"/>
                      </a:endParaRPr>
                    </a:p>
                  </a:txBody>
                  <a:tcPr marL="0" marR="0" marT="0" marB="0">
                    <a:solidFill>
                      <a:srgbClr val="DB4437"/>
                    </a:solidFill>
                  </a:tcPr>
                </a:tc>
                <a:tc>
                  <a:txBody>
                    <a:bodyPr/>
                    <a:lstStyle/>
                    <a:p>
                      <a:pPr marL="514350" indent="-367030">
                        <a:lnSpc>
                          <a:spcPct val="100000"/>
                        </a:lnSpc>
                        <a:buClr>
                          <a:srgbClr val="DB4437"/>
                        </a:buClr>
                        <a:buFont typeface="Arial"/>
                        <a:buChar char="●"/>
                        <a:tabLst>
                          <a:tab pos="514350" algn="l"/>
                        </a:tabLst>
                      </a:pPr>
                      <a:r>
                        <a:rPr sz="1800" dirty="0">
                          <a:solidFill>
                            <a:srgbClr val="DB4437"/>
                          </a:solidFill>
                          <a:latin typeface="Arial"/>
                          <a:cs typeface="Arial"/>
                        </a:rPr>
                        <a:t>Doesn’t exist</a:t>
                      </a:r>
                      <a:endParaRPr sz="1800">
                        <a:latin typeface="Arial"/>
                        <a:cs typeface="Arial"/>
                      </a:endParaRPr>
                    </a:p>
                    <a:p>
                      <a:pPr marL="514350" indent="-367030">
                        <a:lnSpc>
                          <a:spcPct val="100000"/>
                        </a:lnSpc>
                        <a:spcBef>
                          <a:spcPts val="315"/>
                        </a:spcBef>
                        <a:buClr>
                          <a:srgbClr val="DB4437"/>
                        </a:buClr>
                        <a:buFont typeface="Arial"/>
                        <a:buChar char="●"/>
                        <a:tabLst>
                          <a:tab pos="514350" algn="l"/>
                        </a:tabLst>
                      </a:pPr>
                      <a:r>
                        <a:rPr sz="1800" dirty="0">
                          <a:solidFill>
                            <a:srgbClr val="0F9D58"/>
                          </a:solidFill>
                          <a:latin typeface="Arial"/>
                          <a:cs typeface="Arial"/>
                        </a:rPr>
                        <a:t>Predicted</a:t>
                      </a:r>
                      <a:endParaRPr sz="1800">
                        <a:latin typeface="Arial"/>
                        <a:cs typeface="Arial"/>
                      </a:endParaRPr>
                    </a:p>
                    <a:p>
                      <a:pPr marL="749300">
                        <a:lnSpc>
                          <a:spcPct val="100000"/>
                        </a:lnSpc>
                        <a:spcBef>
                          <a:spcPts val="315"/>
                        </a:spcBef>
                      </a:pPr>
                      <a:r>
                        <a:rPr sz="1800" b="1" dirty="0">
                          <a:solidFill>
                            <a:srgbClr val="424242"/>
                          </a:solidFill>
                          <a:latin typeface="Arial"/>
                          <a:cs typeface="Arial"/>
                        </a:rPr>
                        <a:t>False Positives</a:t>
                      </a:r>
                      <a:endParaRPr sz="1800">
                        <a:latin typeface="Arial"/>
                        <a:cs typeface="Arial"/>
                      </a:endParaRPr>
                    </a:p>
                  </a:txBody>
                  <a:tcPr marL="0" marR="0" marT="0" marB="0">
                    <a:solidFill>
                      <a:srgbClr val="FFD966"/>
                    </a:solidFill>
                  </a:tcPr>
                </a:tc>
                <a:tc>
                  <a:txBody>
                    <a:bodyPr/>
                    <a:lstStyle/>
                    <a:p>
                      <a:pPr marL="514350" indent="-367030">
                        <a:lnSpc>
                          <a:spcPct val="100000"/>
                        </a:lnSpc>
                        <a:buClr>
                          <a:srgbClr val="DB4437"/>
                        </a:buClr>
                        <a:buFont typeface="Arial"/>
                        <a:buChar char="●"/>
                        <a:tabLst>
                          <a:tab pos="514350" algn="l"/>
                        </a:tabLst>
                      </a:pPr>
                      <a:r>
                        <a:rPr sz="1800" dirty="0">
                          <a:solidFill>
                            <a:srgbClr val="DB4437"/>
                          </a:solidFill>
                          <a:latin typeface="Arial"/>
                          <a:cs typeface="Arial"/>
                        </a:rPr>
                        <a:t>Doesn’t exist</a:t>
                      </a:r>
                      <a:endParaRPr sz="1800" dirty="0">
                        <a:latin typeface="Arial"/>
                        <a:cs typeface="Arial"/>
                      </a:endParaRPr>
                    </a:p>
                    <a:p>
                      <a:pPr marL="514350" indent="-367030">
                        <a:lnSpc>
                          <a:spcPct val="100000"/>
                        </a:lnSpc>
                        <a:spcBef>
                          <a:spcPts val="315"/>
                        </a:spcBef>
                        <a:buClr>
                          <a:srgbClr val="DB4437"/>
                        </a:buClr>
                        <a:buFont typeface="Arial"/>
                        <a:buChar char="●"/>
                        <a:tabLst>
                          <a:tab pos="514350" algn="l"/>
                        </a:tabLst>
                      </a:pPr>
                      <a:r>
                        <a:rPr sz="1800" dirty="0">
                          <a:solidFill>
                            <a:srgbClr val="DB4437"/>
                          </a:solidFill>
                          <a:latin typeface="Arial"/>
                          <a:cs typeface="Arial"/>
                        </a:rPr>
                        <a:t>Not predicted</a:t>
                      </a:r>
                      <a:endParaRPr sz="1800" dirty="0">
                        <a:latin typeface="Arial"/>
                        <a:cs typeface="Arial"/>
                      </a:endParaRPr>
                    </a:p>
                    <a:p>
                      <a:pPr marL="697230">
                        <a:lnSpc>
                          <a:spcPct val="100000"/>
                        </a:lnSpc>
                        <a:spcBef>
                          <a:spcPts val="315"/>
                        </a:spcBef>
                      </a:pPr>
                      <a:r>
                        <a:rPr sz="1800" b="1" dirty="0">
                          <a:solidFill>
                            <a:srgbClr val="424242"/>
                          </a:solidFill>
                          <a:latin typeface="Arial"/>
                          <a:cs typeface="Arial"/>
                        </a:rPr>
                        <a:t>True Negatives</a:t>
                      </a:r>
                      <a:endParaRPr sz="1800" dirty="0">
                        <a:latin typeface="Arial"/>
                        <a:cs typeface="Arial"/>
                      </a:endParaRPr>
                    </a:p>
                  </a:txBody>
                  <a:tcPr marL="0" marR="0" marT="0" marB="0">
                    <a:solidFill>
                      <a:srgbClr val="F4CCCC"/>
                    </a:solidFill>
                  </a:tcPr>
                </a:tc>
                <a:extLst>
                  <a:ext uri="{0D108BD9-81ED-4DB2-BD59-A6C34878D82A}">
                    <a16:rowId xmlns:a16="http://schemas.microsoft.com/office/drawing/2014/main" val="10003"/>
                  </a:ext>
                </a:extLst>
              </a:tr>
            </a:tbl>
          </a:graphicData>
        </a:graphic>
      </p:graphicFrame>
      <p:sp>
        <p:nvSpPr>
          <p:cNvPr id="8" name="矩形 7">
            <a:extLst>
              <a:ext uri="{FF2B5EF4-FFF2-40B4-BE49-F238E27FC236}">
                <a16:creationId xmlns:a16="http://schemas.microsoft.com/office/drawing/2014/main" id="{A4DD7B32-6E6B-48B9-B71E-415782E4BFF2}"/>
              </a:ext>
            </a:extLst>
          </p:cNvPr>
          <p:cNvSpPr/>
          <p:nvPr/>
        </p:nvSpPr>
        <p:spPr>
          <a:xfrm>
            <a:off x="3541560" y="6005489"/>
            <a:ext cx="2132315" cy="369332"/>
          </a:xfrm>
          <a:prstGeom prst="rect">
            <a:avLst/>
          </a:prstGeom>
        </p:spPr>
        <p:txBody>
          <a:bodyPr wrap="none">
            <a:spAutoFit/>
          </a:bodyPr>
          <a:lstStyle/>
          <a:p>
            <a:r>
              <a:rPr lang="en-US" altLang="zh-CN" dirty="0"/>
              <a:t>Confusion Matrix</a:t>
            </a:r>
            <a:endParaRPr lang="zh-CN" altLang="en-US" dirty="0"/>
          </a:p>
        </p:txBody>
      </p:sp>
    </p:spTree>
    <p:extLst>
      <p:ext uri="{BB962C8B-B14F-4D97-AF65-F5344CB8AC3E}">
        <p14:creationId xmlns:p14="http://schemas.microsoft.com/office/powerpoint/2010/main" val="3404997708"/>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2AB17-410F-4530-96DD-9068F9FC34B9}"/>
              </a:ext>
            </a:extLst>
          </p:cNvPr>
          <p:cNvSpPr>
            <a:spLocks noGrp="1"/>
          </p:cNvSpPr>
          <p:nvPr>
            <p:ph type="title"/>
          </p:nvPr>
        </p:nvSpPr>
        <p:spPr/>
        <p:txBody>
          <a:bodyPr/>
          <a:lstStyle/>
          <a:p>
            <a:r>
              <a:rPr lang="en-US" altLang="zh-CN" dirty="0"/>
              <a:t>Tradeoffs between FP and FN</a:t>
            </a:r>
            <a:endParaRPr lang="zh-CN" altLang="en-US" dirty="0"/>
          </a:p>
        </p:txBody>
      </p:sp>
      <p:sp>
        <p:nvSpPr>
          <p:cNvPr id="6" name="内容占位符 5">
            <a:extLst>
              <a:ext uri="{FF2B5EF4-FFF2-40B4-BE49-F238E27FC236}">
                <a16:creationId xmlns:a16="http://schemas.microsoft.com/office/drawing/2014/main" id="{66239F94-05B6-4890-B6BC-52750756F3D6}"/>
              </a:ext>
            </a:extLst>
          </p:cNvPr>
          <p:cNvSpPr>
            <a:spLocks noGrp="1"/>
          </p:cNvSpPr>
          <p:nvPr>
            <p:ph sz="half" idx="1"/>
          </p:nvPr>
        </p:nvSpPr>
        <p:spPr/>
        <p:txBody>
          <a:bodyPr/>
          <a:lstStyle/>
          <a:p>
            <a:r>
              <a:rPr lang="en-US" altLang="zh-CN" dirty="0"/>
              <a:t>False Positive: Something that doesn’t need to be blurred gets blurred.</a:t>
            </a:r>
          </a:p>
          <a:p>
            <a:endParaRPr lang="en-US" altLang="zh-CN" dirty="0"/>
          </a:p>
          <a:p>
            <a:r>
              <a:rPr lang="en-US" altLang="zh-CN" dirty="0"/>
              <a:t>Can be a bummer.</a:t>
            </a:r>
          </a:p>
          <a:p>
            <a:endParaRPr lang="zh-CN" altLang="en-US" dirty="0"/>
          </a:p>
        </p:txBody>
      </p:sp>
      <p:sp>
        <p:nvSpPr>
          <p:cNvPr id="7" name="内容占位符 6">
            <a:extLst>
              <a:ext uri="{FF2B5EF4-FFF2-40B4-BE49-F238E27FC236}">
                <a16:creationId xmlns:a16="http://schemas.microsoft.com/office/drawing/2014/main" id="{13FBCD05-3689-4A32-8B26-16A3EDBFA298}"/>
              </a:ext>
            </a:extLst>
          </p:cNvPr>
          <p:cNvSpPr>
            <a:spLocks noGrp="1"/>
          </p:cNvSpPr>
          <p:nvPr>
            <p:ph sz="half" idx="2"/>
          </p:nvPr>
        </p:nvSpPr>
        <p:spPr/>
        <p:txBody>
          <a:bodyPr/>
          <a:lstStyle/>
          <a:p>
            <a:r>
              <a:rPr lang="en-US" altLang="zh-CN" dirty="0"/>
              <a:t>False Negative: Something that needs to be blurred is not blurred.</a:t>
            </a:r>
          </a:p>
          <a:p>
            <a:endParaRPr lang="en-US" altLang="zh-CN" dirty="0"/>
          </a:p>
          <a:p>
            <a:r>
              <a:rPr lang="en-US" altLang="zh-CN" dirty="0"/>
              <a:t>Identity theft.</a:t>
            </a:r>
          </a:p>
          <a:p>
            <a:endParaRPr lang="zh-CN" altLang="en-US" dirty="0"/>
          </a:p>
        </p:txBody>
      </p:sp>
      <p:sp>
        <p:nvSpPr>
          <p:cNvPr id="4" name="页脚占位符 3">
            <a:extLst>
              <a:ext uri="{FF2B5EF4-FFF2-40B4-BE49-F238E27FC236}">
                <a16:creationId xmlns:a16="http://schemas.microsoft.com/office/drawing/2014/main" id="{B826BCCC-AB51-4B6D-8866-461603A569EC}"/>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F54D0FC0-C022-4C28-9C4B-7F6AB3A6BBCB}"/>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73</a:t>
            </a:fld>
            <a:endParaRPr lang="en-US" altLang="zh-CN">
              <a:solidFill>
                <a:srgbClr val="000000"/>
              </a:solidFill>
            </a:endParaRPr>
          </a:p>
        </p:txBody>
      </p:sp>
      <p:sp>
        <p:nvSpPr>
          <p:cNvPr id="8" name="object 8">
            <a:extLst>
              <a:ext uri="{FF2B5EF4-FFF2-40B4-BE49-F238E27FC236}">
                <a16:creationId xmlns:a16="http://schemas.microsoft.com/office/drawing/2014/main" id="{5777E82D-9A1D-4B06-8EE2-EE4A0B682701}"/>
              </a:ext>
            </a:extLst>
          </p:cNvPr>
          <p:cNvSpPr/>
          <p:nvPr/>
        </p:nvSpPr>
        <p:spPr>
          <a:xfrm>
            <a:off x="1308699" y="3261100"/>
            <a:ext cx="2630550" cy="1754550"/>
          </a:xfrm>
          <a:prstGeom prst="rect">
            <a:avLst/>
          </a:prstGeom>
          <a:blipFill>
            <a:blip r:embed="rId2" cstate="print"/>
            <a:stretch>
              <a:fillRect/>
            </a:stretch>
          </a:blipFill>
        </p:spPr>
        <p:txBody>
          <a:bodyPr wrap="square" lIns="0" tIns="0" rIns="0" bIns="0" rtlCol="0"/>
          <a:lstStyle/>
          <a:p>
            <a:endParaRPr/>
          </a:p>
        </p:txBody>
      </p:sp>
      <p:sp>
        <p:nvSpPr>
          <p:cNvPr id="9" name="object 10">
            <a:extLst>
              <a:ext uri="{FF2B5EF4-FFF2-40B4-BE49-F238E27FC236}">
                <a16:creationId xmlns:a16="http://schemas.microsoft.com/office/drawing/2014/main" id="{C6779B9A-1751-4E7E-A6D2-C3D324E4C359}"/>
              </a:ext>
            </a:extLst>
          </p:cNvPr>
          <p:cNvSpPr/>
          <p:nvPr/>
        </p:nvSpPr>
        <p:spPr>
          <a:xfrm>
            <a:off x="5024966" y="3261100"/>
            <a:ext cx="2810333" cy="1754549"/>
          </a:xfrm>
          <a:prstGeom prst="rect">
            <a:avLst/>
          </a:prstGeom>
          <a:blipFill>
            <a:blip r:embed="rId3" cstate="print"/>
            <a:stretch>
              <a:fillRect/>
            </a:stretch>
          </a:blipFill>
        </p:spPr>
        <p:txBody>
          <a:bodyPr wrap="square" lIns="0" tIns="0" rIns="0" bIns="0" rtlCol="0"/>
          <a:lstStyle/>
          <a:p>
            <a:endParaRPr/>
          </a:p>
        </p:txBody>
      </p:sp>
      <p:sp>
        <p:nvSpPr>
          <p:cNvPr id="11" name="矩形 10">
            <a:extLst>
              <a:ext uri="{FF2B5EF4-FFF2-40B4-BE49-F238E27FC236}">
                <a16:creationId xmlns:a16="http://schemas.microsoft.com/office/drawing/2014/main" id="{9B288ED0-6472-42A0-B431-2740A7674E2A}"/>
              </a:ext>
            </a:extLst>
          </p:cNvPr>
          <p:cNvSpPr/>
          <p:nvPr/>
        </p:nvSpPr>
        <p:spPr>
          <a:xfrm>
            <a:off x="1380832" y="5231673"/>
            <a:ext cx="6128601"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Privacy in Images: False Positives Might be Better than False Negatives</a:t>
            </a:r>
          </a:p>
        </p:txBody>
      </p:sp>
    </p:spTree>
    <p:extLst>
      <p:ext uri="{BB962C8B-B14F-4D97-AF65-F5344CB8AC3E}">
        <p14:creationId xmlns:p14="http://schemas.microsoft.com/office/powerpoint/2010/main" val="776030079"/>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494CE-501E-4F0B-8500-E8777E7EFBB4}"/>
              </a:ext>
            </a:extLst>
          </p:cNvPr>
          <p:cNvSpPr>
            <a:spLocks noGrp="1"/>
          </p:cNvSpPr>
          <p:nvPr>
            <p:ph type="title"/>
          </p:nvPr>
        </p:nvSpPr>
        <p:spPr/>
        <p:txBody>
          <a:bodyPr/>
          <a:lstStyle/>
          <a:p>
            <a:r>
              <a:rPr lang="en-US" altLang="zh-CN" dirty="0"/>
              <a:t>Tradeoffs between FP and FN</a:t>
            </a:r>
            <a:endParaRPr lang="zh-CN" altLang="en-US" dirty="0"/>
          </a:p>
        </p:txBody>
      </p:sp>
      <p:sp>
        <p:nvSpPr>
          <p:cNvPr id="3" name="内容占位符 2">
            <a:extLst>
              <a:ext uri="{FF2B5EF4-FFF2-40B4-BE49-F238E27FC236}">
                <a16:creationId xmlns:a16="http://schemas.microsoft.com/office/drawing/2014/main" id="{4C5BD37D-0698-4376-8E52-C277BBE9A75E}"/>
              </a:ext>
            </a:extLst>
          </p:cNvPr>
          <p:cNvSpPr>
            <a:spLocks noGrp="1"/>
          </p:cNvSpPr>
          <p:nvPr>
            <p:ph sz="half" idx="1"/>
          </p:nvPr>
        </p:nvSpPr>
        <p:spPr/>
        <p:txBody>
          <a:bodyPr/>
          <a:lstStyle/>
          <a:p>
            <a:r>
              <a:rPr lang="en-US" altLang="zh-CN" dirty="0"/>
              <a:t>False Negative: Email that is SPAM is not caught, so you see it in your inbox.</a:t>
            </a:r>
          </a:p>
          <a:p>
            <a:endParaRPr lang="en-US" altLang="zh-CN" dirty="0"/>
          </a:p>
          <a:p>
            <a:r>
              <a:rPr lang="en-US" altLang="zh-CN" dirty="0"/>
              <a:t>Usually just a bit annoying.</a:t>
            </a:r>
          </a:p>
          <a:p>
            <a:endParaRPr lang="zh-CN" altLang="en-US" dirty="0"/>
          </a:p>
        </p:txBody>
      </p:sp>
      <p:sp>
        <p:nvSpPr>
          <p:cNvPr id="4" name="内容占位符 3">
            <a:extLst>
              <a:ext uri="{FF2B5EF4-FFF2-40B4-BE49-F238E27FC236}">
                <a16:creationId xmlns:a16="http://schemas.microsoft.com/office/drawing/2014/main" id="{58031F7C-4944-481A-ADBF-9D59BD8995B2}"/>
              </a:ext>
            </a:extLst>
          </p:cNvPr>
          <p:cNvSpPr>
            <a:spLocks noGrp="1"/>
          </p:cNvSpPr>
          <p:nvPr>
            <p:ph sz="half" idx="2"/>
          </p:nvPr>
        </p:nvSpPr>
        <p:spPr/>
        <p:txBody>
          <a:bodyPr/>
          <a:lstStyle/>
          <a:p>
            <a:r>
              <a:rPr lang="en-US" altLang="zh-CN" dirty="0"/>
              <a:t>False Positive: Email flagged as SPAM is removed from your inbox.</a:t>
            </a:r>
          </a:p>
          <a:p>
            <a:endParaRPr lang="en-US" altLang="zh-CN" dirty="0"/>
          </a:p>
          <a:p>
            <a:r>
              <a:rPr lang="en-US" altLang="zh-CN" dirty="0"/>
              <a:t>If it’s from a friend or loved one, it’s a loss!</a:t>
            </a:r>
          </a:p>
          <a:p>
            <a:endParaRPr lang="zh-CN" altLang="en-US" dirty="0"/>
          </a:p>
        </p:txBody>
      </p:sp>
      <p:sp>
        <p:nvSpPr>
          <p:cNvPr id="5" name="页脚占位符 4">
            <a:extLst>
              <a:ext uri="{FF2B5EF4-FFF2-40B4-BE49-F238E27FC236}">
                <a16:creationId xmlns:a16="http://schemas.microsoft.com/office/drawing/2014/main" id="{FE047645-5734-4ABE-A798-5DA482ACC3A7}"/>
              </a:ext>
            </a:extLst>
          </p:cNvPr>
          <p:cNvSpPr>
            <a:spLocks noGrp="1"/>
          </p:cNvSpPr>
          <p:nvPr>
            <p:ph type="ftr" sz="quarter" idx="11"/>
          </p:nvPr>
        </p:nvSpPr>
        <p:spPr/>
        <p:txBody>
          <a:bodyPr/>
          <a:lstStyle/>
          <a:p>
            <a:pPr>
              <a:defRPr/>
            </a:pPr>
            <a:endParaRPr lang="en-US" altLang="zh-CN">
              <a:solidFill>
                <a:srgbClr val="000000"/>
              </a:solidFill>
            </a:endParaRPr>
          </a:p>
        </p:txBody>
      </p:sp>
      <p:sp>
        <p:nvSpPr>
          <p:cNvPr id="6" name="灯片编号占位符 5">
            <a:extLst>
              <a:ext uri="{FF2B5EF4-FFF2-40B4-BE49-F238E27FC236}">
                <a16:creationId xmlns:a16="http://schemas.microsoft.com/office/drawing/2014/main" id="{AEDC7393-7B2A-49D8-99E7-2DE26A80DBC9}"/>
              </a:ext>
            </a:extLst>
          </p:cNvPr>
          <p:cNvSpPr>
            <a:spLocks noGrp="1"/>
          </p:cNvSpPr>
          <p:nvPr>
            <p:ph type="sldNum" sz="quarter" idx="12"/>
          </p:nvPr>
        </p:nvSpPr>
        <p:spPr/>
        <p:txBody>
          <a:bodyPr/>
          <a:lstStyle/>
          <a:p>
            <a:pPr>
              <a:defRPr/>
            </a:pPr>
            <a:fld id="{F3D58EB8-DC95-45F5-B015-B1B1B24B860D}" type="slidenum">
              <a:rPr lang="en-US" altLang="zh-CN" smtClean="0">
                <a:solidFill>
                  <a:srgbClr val="000000"/>
                </a:solidFill>
              </a:rPr>
              <a:pPr>
                <a:defRPr/>
              </a:pPr>
              <a:t>74</a:t>
            </a:fld>
            <a:endParaRPr lang="en-US" altLang="zh-CN">
              <a:solidFill>
                <a:srgbClr val="000000"/>
              </a:solidFill>
            </a:endParaRPr>
          </a:p>
        </p:txBody>
      </p:sp>
      <p:sp>
        <p:nvSpPr>
          <p:cNvPr id="7" name="object 8">
            <a:extLst>
              <a:ext uri="{FF2B5EF4-FFF2-40B4-BE49-F238E27FC236}">
                <a16:creationId xmlns:a16="http://schemas.microsoft.com/office/drawing/2014/main" id="{807BA6AE-D136-48A7-B9A7-A466999116F9}"/>
              </a:ext>
            </a:extLst>
          </p:cNvPr>
          <p:cNvSpPr/>
          <p:nvPr/>
        </p:nvSpPr>
        <p:spPr>
          <a:xfrm>
            <a:off x="2946600" y="3351850"/>
            <a:ext cx="2946000" cy="1657125"/>
          </a:xfrm>
          <a:prstGeom prst="rect">
            <a:avLst/>
          </a:prstGeom>
          <a:blipFill>
            <a:blip r:embed="rId2" cstate="print"/>
            <a:stretch>
              <a:fillRect/>
            </a:stretch>
          </a:blipFill>
        </p:spPr>
        <p:txBody>
          <a:bodyPr wrap="square" lIns="0" tIns="0" rIns="0" bIns="0" rtlCol="0"/>
          <a:lstStyle/>
          <a:p>
            <a:endParaRPr/>
          </a:p>
        </p:txBody>
      </p:sp>
      <p:sp>
        <p:nvSpPr>
          <p:cNvPr id="8" name="矩形 7">
            <a:extLst>
              <a:ext uri="{FF2B5EF4-FFF2-40B4-BE49-F238E27FC236}">
                <a16:creationId xmlns:a16="http://schemas.microsoft.com/office/drawing/2014/main" id="{F447B436-C546-4AD2-803F-D14A67766492}"/>
              </a:ext>
            </a:extLst>
          </p:cNvPr>
          <p:cNvSpPr/>
          <p:nvPr/>
        </p:nvSpPr>
        <p:spPr>
          <a:xfrm>
            <a:off x="1380832" y="5231673"/>
            <a:ext cx="5905784"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Spam Filtering: False Negatives Might Be Better than False Positives</a:t>
            </a:r>
          </a:p>
        </p:txBody>
      </p:sp>
    </p:spTree>
    <p:extLst>
      <p:ext uri="{BB962C8B-B14F-4D97-AF65-F5344CB8AC3E}">
        <p14:creationId xmlns:p14="http://schemas.microsoft.com/office/powerpoint/2010/main" val="1454804694"/>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D270304-BBBB-40AE-A2DA-5EFC2045BD86}"/>
              </a:ext>
            </a:extLst>
          </p:cNvPr>
          <p:cNvSpPr>
            <a:spLocks noGrp="1"/>
          </p:cNvSpPr>
          <p:nvPr>
            <p:ph type="title"/>
          </p:nvPr>
        </p:nvSpPr>
        <p:spPr/>
        <p:txBody>
          <a:bodyPr/>
          <a:lstStyle/>
          <a:p>
            <a:r>
              <a:rPr lang="en-US" altLang="zh-CN" sz="2800" dirty="0"/>
              <a:t>AI Can Unintentionally Lead to Unjust Outcomes</a:t>
            </a:r>
            <a:endParaRPr lang="zh-CN" altLang="en-US" sz="2800" dirty="0"/>
          </a:p>
        </p:txBody>
      </p:sp>
      <p:sp>
        <p:nvSpPr>
          <p:cNvPr id="8" name="内容占位符 7">
            <a:extLst>
              <a:ext uri="{FF2B5EF4-FFF2-40B4-BE49-F238E27FC236}">
                <a16:creationId xmlns:a16="http://schemas.microsoft.com/office/drawing/2014/main" id="{F75AC907-1768-49AF-9D0C-CE7E837B277B}"/>
              </a:ext>
            </a:extLst>
          </p:cNvPr>
          <p:cNvSpPr>
            <a:spLocks noGrp="1"/>
          </p:cNvSpPr>
          <p:nvPr>
            <p:ph idx="1"/>
          </p:nvPr>
        </p:nvSpPr>
        <p:spPr>
          <a:xfrm>
            <a:off x="566738" y="931026"/>
            <a:ext cx="7959424" cy="5522310"/>
          </a:xfrm>
        </p:spPr>
        <p:txBody>
          <a:bodyPr/>
          <a:lstStyle/>
          <a:p>
            <a:r>
              <a:rPr lang="en-US" altLang="zh-CN" dirty="0"/>
              <a:t>Lack of insight into sources of bias in the data and model</a:t>
            </a:r>
          </a:p>
          <a:p>
            <a:r>
              <a:rPr lang="en-US" altLang="zh-CN" dirty="0"/>
              <a:t>Lack of insight into the</a:t>
            </a:r>
          </a:p>
          <a:p>
            <a:r>
              <a:rPr lang="en-US" altLang="zh-CN" dirty="0"/>
              <a:t>feedback loops</a:t>
            </a:r>
          </a:p>
          <a:p>
            <a:r>
              <a:rPr lang="en-US" altLang="zh-CN" dirty="0"/>
              <a:t>Lack of careful, disaggregated evaluation</a:t>
            </a:r>
          </a:p>
          <a:p>
            <a:r>
              <a:rPr lang="en-US" altLang="zh-CN" dirty="0"/>
              <a:t>Human biases in interpreting and accepting results</a:t>
            </a:r>
          </a:p>
          <a:p>
            <a:endParaRPr lang="zh-CN" altLang="en-US" dirty="0"/>
          </a:p>
        </p:txBody>
      </p:sp>
      <p:sp>
        <p:nvSpPr>
          <p:cNvPr id="5" name="页脚占位符 4">
            <a:extLst>
              <a:ext uri="{FF2B5EF4-FFF2-40B4-BE49-F238E27FC236}">
                <a16:creationId xmlns:a16="http://schemas.microsoft.com/office/drawing/2014/main" id="{225D7D75-3D42-4DEF-865A-2395775A992E}"/>
              </a:ext>
            </a:extLst>
          </p:cNvPr>
          <p:cNvSpPr>
            <a:spLocks noGrp="1"/>
          </p:cNvSpPr>
          <p:nvPr>
            <p:ph type="ftr" sz="quarter" idx="11"/>
          </p:nvPr>
        </p:nvSpPr>
        <p:spPr/>
        <p:txBody>
          <a:bodyPr/>
          <a:lstStyle/>
          <a:p>
            <a:pPr>
              <a:defRPr/>
            </a:pPr>
            <a:endParaRPr lang="en-US" altLang="zh-CN">
              <a:solidFill>
                <a:srgbClr val="000000"/>
              </a:solidFill>
            </a:endParaRPr>
          </a:p>
        </p:txBody>
      </p:sp>
      <p:sp>
        <p:nvSpPr>
          <p:cNvPr id="6" name="灯片编号占位符 5">
            <a:extLst>
              <a:ext uri="{FF2B5EF4-FFF2-40B4-BE49-F238E27FC236}">
                <a16:creationId xmlns:a16="http://schemas.microsoft.com/office/drawing/2014/main" id="{91D50D16-8F47-4775-BAD0-AACD368FBC73}"/>
              </a:ext>
            </a:extLst>
          </p:cNvPr>
          <p:cNvSpPr>
            <a:spLocks noGrp="1"/>
          </p:cNvSpPr>
          <p:nvPr>
            <p:ph type="sldNum" sz="quarter" idx="12"/>
          </p:nvPr>
        </p:nvSpPr>
        <p:spPr/>
        <p:txBody>
          <a:bodyPr/>
          <a:lstStyle/>
          <a:p>
            <a:pPr>
              <a:defRPr/>
            </a:pPr>
            <a:fld id="{F3D58EB8-DC95-45F5-B015-B1B1B24B860D}" type="slidenum">
              <a:rPr lang="en-US" altLang="zh-CN" smtClean="0">
                <a:solidFill>
                  <a:srgbClr val="000000"/>
                </a:solidFill>
              </a:rPr>
              <a:pPr>
                <a:defRPr/>
              </a:pPr>
              <a:t>75</a:t>
            </a:fld>
            <a:endParaRPr lang="en-US" altLang="zh-CN">
              <a:solidFill>
                <a:srgbClr val="000000"/>
              </a:solidFill>
            </a:endParaRPr>
          </a:p>
        </p:txBody>
      </p:sp>
      <p:sp>
        <p:nvSpPr>
          <p:cNvPr id="9" name="object 6">
            <a:extLst>
              <a:ext uri="{FF2B5EF4-FFF2-40B4-BE49-F238E27FC236}">
                <a16:creationId xmlns:a16="http://schemas.microsoft.com/office/drawing/2014/main" id="{E1E0810B-A381-411A-91D8-86CCD636037D}"/>
              </a:ext>
            </a:extLst>
          </p:cNvPr>
          <p:cNvSpPr/>
          <p:nvPr/>
        </p:nvSpPr>
        <p:spPr>
          <a:xfrm>
            <a:off x="611188" y="2911561"/>
            <a:ext cx="4428300" cy="3541775"/>
          </a:xfrm>
          <a:prstGeom prst="rect">
            <a:avLst/>
          </a:prstGeom>
          <a:blipFill>
            <a:blip r:embed="rId2" cstate="print"/>
            <a:stretch>
              <a:fillRect/>
            </a:stretch>
          </a:blipFill>
        </p:spPr>
        <p:txBody>
          <a:bodyPr wrap="square" lIns="0" tIns="0" rIns="0" bIns="0" rtlCol="0"/>
          <a:lstStyle/>
          <a:p>
            <a:endParaRPr lang="en-US" dirty="0"/>
          </a:p>
        </p:txBody>
      </p:sp>
      <p:sp>
        <p:nvSpPr>
          <p:cNvPr id="10" name="矩形 9">
            <a:extLst>
              <a:ext uri="{FF2B5EF4-FFF2-40B4-BE49-F238E27FC236}">
                <a16:creationId xmlns:a16="http://schemas.microsoft.com/office/drawing/2014/main" id="{B0767EFF-73A5-4ACE-A3FC-4761567CA079}"/>
              </a:ext>
            </a:extLst>
          </p:cNvPr>
          <p:cNvSpPr/>
          <p:nvPr/>
        </p:nvSpPr>
        <p:spPr>
          <a:xfrm>
            <a:off x="5442293" y="4359282"/>
            <a:ext cx="3128319" cy="707886"/>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It’s up to us to influence how AI evolves.</a:t>
            </a:r>
          </a:p>
        </p:txBody>
      </p:sp>
    </p:spTree>
    <p:extLst>
      <p:ext uri="{BB962C8B-B14F-4D97-AF65-F5344CB8AC3E}">
        <p14:creationId xmlns:p14="http://schemas.microsoft.com/office/powerpoint/2010/main" val="1864869491"/>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5E1ACE3-F520-4E62-B231-226F10C26039}"/>
              </a:ext>
            </a:extLst>
          </p:cNvPr>
          <p:cNvSpPr>
            <a:spLocks noGrp="1"/>
          </p:cNvSpPr>
          <p:nvPr>
            <p:ph type="title"/>
          </p:nvPr>
        </p:nvSpPr>
        <p:spPr/>
        <p:txBody>
          <a:bodyPr/>
          <a:lstStyle/>
          <a:p>
            <a:r>
              <a:rPr lang="en-US" altLang="zh-CN" cap="none" dirty="0"/>
              <a:t>Things we can do</a:t>
            </a:r>
            <a:endParaRPr lang="zh-CN" altLang="en-US" cap="none" dirty="0"/>
          </a:p>
        </p:txBody>
      </p:sp>
      <p:sp>
        <p:nvSpPr>
          <p:cNvPr id="7" name="文本占位符 6">
            <a:extLst>
              <a:ext uri="{FF2B5EF4-FFF2-40B4-BE49-F238E27FC236}">
                <a16:creationId xmlns:a16="http://schemas.microsoft.com/office/drawing/2014/main" id="{3A8B6881-2569-4C46-B6E6-F51EA0ECBD51}"/>
              </a:ext>
            </a:extLst>
          </p:cNvPr>
          <p:cNvSpPr>
            <a:spLocks noGrp="1"/>
          </p:cNvSpPr>
          <p:nvPr>
            <p:ph type="body" idx="1"/>
          </p:nvPr>
        </p:nvSpPr>
        <p:spPr/>
        <p:txBody>
          <a:bodyPr/>
          <a:lstStyle/>
          <a:p>
            <a:endParaRPr lang="zh-CN" altLang="en-US"/>
          </a:p>
        </p:txBody>
      </p:sp>
      <p:sp>
        <p:nvSpPr>
          <p:cNvPr id="5" name="灯片编号占位符 4">
            <a:extLst>
              <a:ext uri="{FF2B5EF4-FFF2-40B4-BE49-F238E27FC236}">
                <a16:creationId xmlns:a16="http://schemas.microsoft.com/office/drawing/2014/main" id="{7EA0CAF5-31A5-4C34-96D5-90BE177C6F48}"/>
              </a:ext>
            </a:extLst>
          </p:cNvPr>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76</a:t>
            </a:fld>
            <a:endParaRPr lang="en-US" altLang="zh-CN">
              <a:solidFill>
                <a:srgbClr val="000000"/>
              </a:solidFill>
            </a:endParaRPr>
          </a:p>
        </p:txBody>
      </p:sp>
    </p:spTree>
    <p:extLst>
      <p:ext uri="{BB962C8B-B14F-4D97-AF65-F5344CB8AC3E}">
        <p14:creationId xmlns:p14="http://schemas.microsoft.com/office/powerpoint/2010/main" val="1471206034"/>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07160-AEC4-4118-9737-4823DFC5CDD5}"/>
              </a:ext>
            </a:extLst>
          </p:cNvPr>
          <p:cNvSpPr>
            <a:spLocks noGrp="1"/>
          </p:cNvSpPr>
          <p:nvPr>
            <p:ph type="title"/>
          </p:nvPr>
        </p:nvSpPr>
        <p:spPr/>
        <p:txBody>
          <a:bodyPr/>
          <a:lstStyle/>
          <a:p>
            <a:r>
              <a:rPr lang="en-US" altLang="zh-CN" dirty="0"/>
              <a:t>Data Really, Really Matters</a:t>
            </a:r>
            <a:endParaRPr lang="zh-CN" altLang="en-US" dirty="0"/>
          </a:p>
        </p:txBody>
      </p:sp>
      <p:sp>
        <p:nvSpPr>
          <p:cNvPr id="5" name="内容占位符 4">
            <a:extLst>
              <a:ext uri="{FF2B5EF4-FFF2-40B4-BE49-F238E27FC236}">
                <a16:creationId xmlns:a16="http://schemas.microsoft.com/office/drawing/2014/main" id="{9ADFC058-1EBC-45BD-A4C6-0CE01E0A08DC}"/>
              </a:ext>
            </a:extLst>
          </p:cNvPr>
          <p:cNvSpPr>
            <a:spLocks noGrp="1"/>
          </p:cNvSpPr>
          <p:nvPr>
            <p:ph idx="1"/>
          </p:nvPr>
        </p:nvSpPr>
        <p:spPr/>
        <p:txBody>
          <a:bodyPr/>
          <a:lstStyle/>
          <a:p>
            <a:r>
              <a:rPr lang="en-US" altLang="zh-CN" dirty="0"/>
              <a:t>Understand your Data: skews, correlations</a:t>
            </a:r>
          </a:p>
          <a:p>
            <a:endParaRPr lang="en-US" altLang="zh-CN" dirty="0"/>
          </a:p>
          <a:p>
            <a:r>
              <a:rPr lang="en-US" altLang="zh-CN" dirty="0"/>
              <a:t>Abandon single training-set / testing-set from similar distribution</a:t>
            </a:r>
          </a:p>
          <a:p>
            <a:endParaRPr lang="en-US" altLang="zh-CN" dirty="0"/>
          </a:p>
          <a:p>
            <a:r>
              <a:rPr lang="en-US" altLang="zh-CN" dirty="0"/>
              <a:t>Combine inputs from multiple sources</a:t>
            </a:r>
          </a:p>
          <a:p>
            <a:endParaRPr lang="en-US" altLang="zh-CN" dirty="0"/>
          </a:p>
          <a:p>
            <a:r>
              <a:rPr lang="en-US" altLang="zh-CN" dirty="0"/>
              <a:t>Use held-out test set for hard use cases</a:t>
            </a:r>
          </a:p>
          <a:p>
            <a:endParaRPr lang="en-US" altLang="zh-CN" dirty="0"/>
          </a:p>
          <a:p>
            <a:r>
              <a:rPr lang="en-US" altLang="zh-CN" dirty="0"/>
              <a:t>Talk to experts about additional signals</a:t>
            </a:r>
          </a:p>
          <a:p>
            <a:endParaRPr lang="zh-CN" altLang="en-US" dirty="0"/>
          </a:p>
        </p:txBody>
      </p:sp>
    </p:spTree>
    <p:extLst>
      <p:ext uri="{BB962C8B-B14F-4D97-AF65-F5344CB8AC3E}">
        <p14:creationId xmlns:p14="http://schemas.microsoft.com/office/powerpoint/2010/main" val="703907108"/>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E433E-F643-41AE-A3A3-1DF24681579E}"/>
              </a:ext>
            </a:extLst>
          </p:cNvPr>
          <p:cNvSpPr>
            <a:spLocks noGrp="1"/>
          </p:cNvSpPr>
          <p:nvPr>
            <p:ph type="title"/>
          </p:nvPr>
        </p:nvSpPr>
        <p:spPr/>
        <p:txBody>
          <a:bodyPr/>
          <a:lstStyle/>
          <a:p>
            <a:r>
              <a:rPr lang="en-US" altLang="zh-CN" dirty="0"/>
              <a:t>Bias Mitigation</a:t>
            </a:r>
            <a:endParaRPr lang="zh-CN" altLang="en-US" dirty="0"/>
          </a:p>
        </p:txBody>
      </p:sp>
      <p:sp>
        <p:nvSpPr>
          <p:cNvPr id="3" name="内容占位符 2">
            <a:extLst>
              <a:ext uri="{FF2B5EF4-FFF2-40B4-BE49-F238E27FC236}">
                <a16:creationId xmlns:a16="http://schemas.microsoft.com/office/drawing/2014/main" id="{B92CC62D-FFAD-459D-9340-0D769E91FFB7}"/>
              </a:ext>
            </a:extLst>
          </p:cNvPr>
          <p:cNvSpPr>
            <a:spLocks noGrp="1"/>
          </p:cNvSpPr>
          <p:nvPr>
            <p:ph idx="1"/>
          </p:nvPr>
        </p:nvSpPr>
        <p:spPr/>
        <p:txBody>
          <a:bodyPr/>
          <a:lstStyle/>
          <a:p>
            <a:r>
              <a:rPr lang="en-US" altLang="zh-CN" dirty="0"/>
              <a:t>Removing the signal for problematic output</a:t>
            </a:r>
          </a:p>
          <a:p>
            <a:pPr lvl="1"/>
            <a:r>
              <a:rPr lang="en-US" altLang="zh-CN" dirty="0"/>
              <a:t>Stereotyping</a:t>
            </a:r>
          </a:p>
          <a:p>
            <a:pPr lvl="1"/>
            <a:r>
              <a:rPr lang="en-US" altLang="zh-CN" dirty="0"/>
              <a:t>Sexism, Racism, *-ism</a:t>
            </a:r>
          </a:p>
          <a:p>
            <a:pPr lvl="1"/>
            <a:r>
              <a:rPr lang="en-US" altLang="zh-CN" dirty="0"/>
              <a:t>“Debiasing”</a:t>
            </a:r>
          </a:p>
          <a:p>
            <a:r>
              <a:rPr lang="en-US" altLang="zh-CN" dirty="0"/>
              <a:t>Adding signal for desired variables</a:t>
            </a:r>
          </a:p>
          <a:p>
            <a:pPr lvl="1"/>
            <a:r>
              <a:rPr lang="en-US" altLang="zh-CN" dirty="0"/>
              <a:t>Increasing model performance</a:t>
            </a:r>
          </a:p>
          <a:p>
            <a:pPr lvl="1"/>
            <a:r>
              <a:rPr lang="en-US" altLang="zh-CN" dirty="0"/>
              <a:t>Attention to subgroups or data slices with worst performance</a:t>
            </a:r>
          </a:p>
          <a:p>
            <a:endParaRPr lang="zh-CN" altLang="en-US" dirty="0"/>
          </a:p>
        </p:txBody>
      </p:sp>
      <p:sp>
        <p:nvSpPr>
          <p:cNvPr id="4" name="页脚占位符 3">
            <a:extLst>
              <a:ext uri="{FF2B5EF4-FFF2-40B4-BE49-F238E27FC236}">
                <a16:creationId xmlns:a16="http://schemas.microsoft.com/office/drawing/2014/main" id="{9D7F7BF1-501A-45A4-AACF-A63F31E6590C}"/>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D8163B92-25F4-4510-B7F9-4F1C8F92E67B}"/>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78</a:t>
            </a:fld>
            <a:endParaRPr lang="en-US" altLang="zh-CN">
              <a:solidFill>
                <a:srgbClr val="000000"/>
              </a:solidFill>
            </a:endParaRPr>
          </a:p>
        </p:txBody>
      </p:sp>
    </p:spTree>
    <p:extLst>
      <p:ext uri="{BB962C8B-B14F-4D97-AF65-F5344CB8AC3E}">
        <p14:creationId xmlns:p14="http://schemas.microsoft.com/office/powerpoint/2010/main" val="2792199633"/>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cap="none" dirty="0"/>
              <a:t>Any Questions?</a:t>
            </a:r>
            <a:endParaRPr lang="zh-CN" altLang="en-US" cap="none" dirty="0"/>
          </a:p>
        </p:txBody>
      </p:sp>
      <p:sp>
        <p:nvSpPr>
          <p:cNvPr id="7" name="文本占位符 6"/>
          <p:cNvSpPr>
            <a:spLocks noGrp="1"/>
          </p:cNvSpPr>
          <p:nvPr>
            <p:ph type="body" idx="1"/>
          </p:nvPr>
        </p:nvSpPr>
        <p:spPr/>
        <p:txBody>
          <a:bodyPr/>
          <a:lstStyle/>
          <a:p>
            <a:endParaRPr lang="zh-CN" altLang="en-US"/>
          </a:p>
        </p:txBody>
      </p:sp>
      <p:sp>
        <p:nvSpPr>
          <p:cNvPr id="5" name="灯片编号占位符 4"/>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79</a:t>
            </a:fld>
            <a:endParaRPr lang="en-US" altLang="zh-CN">
              <a:solidFill>
                <a:srgbClr val="000000"/>
              </a:solidFill>
            </a:endParaRPr>
          </a:p>
        </p:txBody>
      </p:sp>
    </p:spTree>
    <p:extLst>
      <p:ext uri="{BB962C8B-B14F-4D97-AF65-F5344CB8AC3E}">
        <p14:creationId xmlns:p14="http://schemas.microsoft.com/office/powerpoint/2010/main" val="188567262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76567-CD94-4C59-AC8D-487E680A1BE6}"/>
              </a:ext>
            </a:extLst>
          </p:cNvPr>
          <p:cNvSpPr>
            <a:spLocks noGrp="1"/>
          </p:cNvSpPr>
          <p:nvPr>
            <p:ph type="title"/>
          </p:nvPr>
        </p:nvSpPr>
        <p:spPr/>
        <p:txBody>
          <a:bodyPr/>
          <a:lstStyle/>
          <a:p>
            <a:r>
              <a:rPr lang="en-US" altLang="zh-CN" dirty="0"/>
              <a:t>Adversarial Training</a:t>
            </a:r>
            <a:endParaRPr lang="zh-CN" altLang="en-US" dirty="0"/>
          </a:p>
        </p:txBody>
      </p:sp>
      <p:sp>
        <p:nvSpPr>
          <p:cNvPr id="3" name="内容占位符 2">
            <a:extLst>
              <a:ext uri="{FF2B5EF4-FFF2-40B4-BE49-F238E27FC236}">
                <a16:creationId xmlns:a16="http://schemas.microsoft.com/office/drawing/2014/main" id="{15B42A94-D968-4C6C-B741-C69678AA9E5A}"/>
              </a:ext>
            </a:extLst>
          </p:cNvPr>
          <p:cNvSpPr>
            <a:spLocks noGrp="1"/>
          </p:cNvSpPr>
          <p:nvPr>
            <p:ph idx="1"/>
          </p:nvPr>
        </p:nvSpPr>
        <p:spPr/>
        <p:txBody>
          <a:bodyPr/>
          <a:lstStyle/>
          <a:p>
            <a:r>
              <a:rPr lang="en-US" altLang="zh-CN" dirty="0"/>
              <a:t>Adversarial examples are not noise.</a:t>
            </a:r>
          </a:p>
          <a:p>
            <a:endParaRPr lang="zh-CN" altLang="en-US" dirty="0"/>
          </a:p>
        </p:txBody>
      </p:sp>
      <p:sp>
        <p:nvSpPr>
          <p:cNvPr id="4" name="页脚占位符 3">
            <a:extLst>
              <a:ext uri="{FF2B5EF4-FFF2-40B4-BE49-F238E27FC236}">
                <a16:creationId xmlns:a16="http://schemas.microsoft.com/office/drawing/2014/main" id="{AD305C83-CC5F-43A6-8773-DBBBB61C8A20}"/>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4A483698-3C1D-43C6-AB06-8790E6A10793}"/>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8</a:t>
            </a:fld>
            <a:endParaRPr lang="en-US" altLang="zh-CN">
              <a:solidFill>
                <a:srgbClr val="000000"/>
              </a:solidFill>
            </a:endParaRPr>
          </a:p>
        </p:txBody>
      </p:sp>
      <p:sp>
        <p:nvSpPr>
          <p:cNvPr id="6" name="object 3">
            <a:extLst>
              <a:ext uri="{FF2B5EF4-FFF2-40B4-BE49-F238E27FC236}">
                <a16:creationId xmlns:a16="http://schemas.microsoft.com/office/drawing/2014/main" id="{E272CCAD-3961-4321-A776-62440DB8BEFF}"/>
              </a:ext>
            </a:extLst>
          </p:cNvPr>
          <p:cNvSpPr/>
          <p:nvPr/>
        </p:nvSpPr>
        <p:spPr>
          <a:xfrm>
            <a:off x="5289200" y="1828297"/>
            <a:ext cx="2880000" cy="2880000"/>
          </a:xfrm>
          <a:prstGeom prst="rect">
            <a:avLst/>
          </a:prstGeom>
          <a:blipFill>
            <a:blip r:embed="rId2"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BBD9E162-DFA6-4B8A-9F22-044D7656F968}"/>
              </a:ext>
            </a:extLst>
          </p:cNvPr>
          <p:cNvSpPr/>
          <p:nvPr/>
        </p:nvSpPr>
        <p:spPr>
          <a:xfrm>
            <a:off x="971600" y="1802952"/>
            <a:ext cx="2880000" cy="2880000"/>
          </a:xfrm>
          <a:prstGeom prst="rect">
            <a:avLst/>
          </a:prstGeom>
          <a:blipFill>
            <a:blip r:embed="rId3" cstate="print"/>
            <a:stretch>
              <a:fillRect/>
            </a:stretch>
          </a:blipFill>
        </p:spPr>
        <p:txBody>
          <a:bodyPr wrap="square" lIns="0" tIns="0" rIns="0" bIns="0" rtlCol="0"/>
          <a:lstStyle/>
          <a:p>
            <a:endParaRPr dirty="0"/>
          </a:p>
        </p:txBody>
      </p:sp>
      <p:sp>
        <p:nvSpPr>
          <p:cNvPr id="9" name="矩形 8">
            <a:extLst>
              <a:ext uri="{FF2B5EF4-FFF2-40B4-BE49-F238E27FC236}">
                <a16:creationId xmlns:a16="http://schemas.microsoft.com/office/drawing/2014/main" id="{0A919A4C-AD58-426F-B6C1-7F24CD0F27D0}"/>
              </a:ext>
            </a:extLst>
          </p:cNvPr>
          <p:cNvSpPr/>
          <p:nvPr/>
        </p:nvSpPr>
        <p:spPr>
          <a:xfrm>
            <a:off x="827904" y="4826968"/>
            <a:ext cx="3082447" cy="307777"/>
          </a:xfrm>
          <a:prstGeom prst="rect">
            <a:avLst/>
          </a:prstGeom>
        </p:spPr>
        <p:txBody>
          <a:bodyPr wrap="none">
            <a:spAutoFit/>
          </a:bodyPr>
          <a:lstStyle/>
          <a:p>
            <a:r>
              <a:rPr lang="en-US" altLang="zh-CN" sz="1400" dirty="0"/>
              <a:t>Maps of Random Cross-Sections</a:t>
            </a:r>
          </a:p>
        </p:txBody>
      </p:sp>
      <p:sp>
        <p:nvSpPr>
          <p:cNvPr id="11" name="矩形 10">
            <a:extLst>
              <a:ext uri="{FF2B5EF4-FFF2-40B4-BE49-F238E27FC236}">
                <a16:creationId xmlns:a16="http://schemas.microsoft.com/office/drawing/2014/main" id="{530F4469-F06C-42A9-A733-6EA78579E200}"/>
              </a:ext>
            </a:extLst>
          </p:cNvPr>
          <p:cNvSpPr/>
          <p:nvPr/>
        </p:nvSpPr>
        <p:spPr>
          <a:xfrm>
            <a:off x="5053164" y="4874619"/>
            <a:ext cx="3352071" cy="307777"/>
          </a:xfrm>
          <a:prstGeom prst="rect">
            <a:avLst/>
          </a:prstGeom>
        </p:spPr>
        <p:txBody>
          <a:bodyPr wrap="none">
            <a:spAutoFit/>
          </a:bodyPr>
          <a:lstStyle/>
          <a:p>
            <a:r>
              <a:rPr lang="en-US" altLang="zh-CN" sz="1400" dirty="0"/>
              <a:t>Maps of Adversarial Cross-Sections</a:t>
            </a:r>
          </a:p>
        </p:txBody>
      </p:sp>
    </p:spTree>
    <p:extLst>
      <p:ext uri="{BB962C8B-B14F-4D97-AF65-F5344CB8AC3E}">
        <p14:creationId xmlns:p14="http://schemas.microsoft.com/office/powerpoint/2010/main" val="6328454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35337"/>
            <a:ext cx="7993062" cy="729367"/>
          </a:xfrm>
          <a:prstGeom prst="rect">
            <a:avLst/>
          </a:prstGeom>
        </p:spPr>
        <p:txBody>
          <a:bodyPr vert="horz" wrap="square" lIns="0" tIns="0" rIns="0" bIns="0" numCol="1" rtlCol="0" anchor="b" anchorCtr="0" compatLnSpc="1">
            <a:prstTxWarp prst="textNoShape">
              <a:avLst/>
            </a:prstTxWarp>
            <a:spAutoFit/>
          </a:bodyPr>
          <a:lstStyle/>
          <a:p>
            <a:pPr marL="1215734" marR="3572" indent="-964372">
              <a:lnSpc>
                <a:spcPct val="114700"/>
              </a:lnSpc>
            </a:pPr>
            <a:r>
              <a:rPr lang="en-US" altLang="zh-CN" sz="4400" dirty="0"/>
              <a:t>Adversarial Training</a:t>
            </a:r>
            <a:endParaRPr sz="4394" dirty="0">
              <a:latin typeface="Euclid"/>
              <a:cs typeface="Euclid"/>
            </a:endParaRPr>
          </a:p>
        </p:txBody>
      </p:sp>
      <p:sp>
        <p:nvSpPr>
          <p:cNvPr id="17" name="内容占位符 16">
            <a:extLst>
              <a:ext uri="{FF2B5EF4-FFF2-40B4-BE49-F238E27FC236}">
                <a16:creationId xmlns:a16="http://schemas.microsoft.com/office/drawing/2014/main" id="{2FD88489-079F-4CE3-BE1F-7B29BB10526A}"/>
              </a:ext>
            </a:extLst>
          </p:cNvPr>
          <p:cNvSpPr>
            <a:spLocks noGrp="1"/>
          </p:cNvSpPr>
          <p:nvPr>
            <p:ph idx="1"/>
          </p:nvPr>
        </p:nvSpPr>
        <p:spPr/>
        <p:txBody>
          <a:bodyPr/>
          <a:lstStyle/>
          <a:p>
            <a:r>
              <a:rPr lang="en-US" altLang="zh-CN" dirty="0"/>
              <a:t>Excessive Linearity</a:t>
            </a:r>
            <a:endParaRPr lang="zh-CN" altLang="en-US" dirty="0"/>
          </a:p>
        </p:txBody>
      </p:sp>
      <p:grpSp>
        <p:nvGrpSpPr>
          <p:cNvPr id="18" name="组合 17">
            <a:extLst>
              <a:ext uri="{FF2B5EF4-FFF2-40B4-BE49-F238E27FC236}">
                <a16:creationId xmlns:a16="http://schemas.microsoft.com/office/drawing/2014/main" id="{9EB8D551-5171-4C30-91F2-9BD53B746E75}"/>
              </a:ext>
            </a:extLst>
          </p:cNvPr>
          <p:cNvGrpSpPr/>
          <p:nvPr/>
        </p:nvGrpSpPr>
        <p:grpSpPr>
          <a:xfrm>
            <a:off x="1436479" y="1844824"/>
            <a:ext cx="6271042" cy="3533561"/>
            <a:chOff x="605214" y="1898942"/>
            <a:chExt cx="7804774" cy="4397777"/>
          </a:xfrm>
        </p:grpSpPr>
        <p:sp>
          <p:nvSpPr>
            <p:cNvPr id="3" name="object 3"/>
            <p:cNvSpPr/>
            <p:nvPr/>
          </p:nvSpPr>
          <p:spPr>
            <a:xfrm>
              <a:off x="1612263" y="1907331"/>
              <a:ext cx="6797725" cy="4389388"/>
            </a:xfrm>
            <a:custGeom>
              <a:avLst/>
              <a:gdLst/>
              <a:ahLst/>
              <a:cxnLst/>
              <a:rect l="l" t="t" r="r" b="b"/>
              <a:pathLst>
                <a:path w="9667875" h="6242684">
                  <a:moveTo>
                    <a:pt x="0" y="0"/>
                  </a:moveTo>
                  <a:lnTo>
                    <a:pt x="6277940" y="6242176"/>
                  </a:lnTo>
                  <a:lnTo>
                    <a:pt x="9667554" y="6242176"/>
                  </a:lnTo>
                  <a:lnTo>
                    <a:pt x="9667554" y="23892"/>
                  </a:lnTo>
                  <a:lnTo>
                    <a:pt x="0" y="0"/>
                  </a:lnTo>
                  <a:close/>
                </a:path>
              </a:pathLst>
            </a:custGeom>
            <a:solidFill>
              <a:srgbClr val="CBFFCD"/>
            </a:solidFill>
          </p:spPr>
          <p:txBody>
            <a:bodyPr wrap="square" lIns="0" tIns="0" rIns="0" bIns="0" rtlCol="0"/>
            <a:lstStyle/>
            <a:p>
              <a:endParaRPr sz="1266"/>
            </a:p>
          </p:txBody>
        </p:sp>
        <p:sp>
          <p:nvSpPr>
            <p:cNvPr id="4" name="object 4"/>
            <p:cNvSpPr/>
            <p:nvPr/>
          </p:nvSpPr>
          <p:spPr>
            <a:xfrm>
              <a:off x="1612263" y="1907331"/>
              <a:ext cx="6797725" cy="4389388"/>
            </a:xfrm>
            <a:custGeom>
              <a:avLst/>
              <a:gdLst/>
              <a:ahLst/>
              <a:cxnLst/>
              <a:rect l="l" t="t" r="r" b="b"/>
              <a:pathLst>
                <a:path w="9667875" h="6242684">
                  <a:moveTo>
                    <a:pt x="0" y="0"/>
                  </a:moveTo>
                  <a:lnTo>
                    <a:pt x="6277940" y="6242175"/>
                  </a:lnTo>
                  <a:lnTo>
                    <a:pt x="9667553" y="6242175"/>
                  </a:lnTo>
                  <a:lnTo>
                    <a:pt x="9667553" y="23892"/>
                  </a:lnTo>
                  <a:lnTo>
                    <a:pt x="0" y="0"/>
                  </a:lnTo>
                  <a:close/>
                </a:path>
              </a:pathLst>
            </a:custGeom>
            <a:ln w="19050">
              <a:solidFill>
                <a:srgbClr val="5F6165"/>
              </a:solidFill>
            </a:ln>
          </p:spPr>
          <p:txBody>
            <a:bodyPr wrap="square" lIns="0" tIns="0" rIns="0" bIns="0" rtlCol="0"/>
            <a:lstStyle/>
            <a:p>
              <a:endParaRPr sz="1266"/>
            </a:p>
          </p:txBody>
        </p:sp>
        <p:sp>
          <p:nvSpPr>
            <p:cNvPr id="5" name="object 5"/>
            <p:cNvSpPr/>
            <p:nvPr/>
          </p:nvSpPr>
          <p:spPr>
            <a:xfrm>
              <a:off x="605214" y="1898942"/>
              <a:ext cx="5354241" cy="4389388"/>
            </a:xfrm>
            <a:custGeom>
              <a:avLst/>
              <a:gdLst/>
              <a:ahLst/>
              <a:cxnLst/>
              <a:rect l="l" t="t" r="r" b="b"/>
              <a:pathLst>
                <a:path w="7614920" h="6242684">
                  <a:moveTo>
                    <a:pt x="1360629" y="0"/>
                  </a:moveTo>
                  <a:lnTo>
                    <a:pt x="0" y="0"/>
                  </a:lnTo>
                  <a:lnTo>
                    <a:pt x="0" y="6242146"/>
                  </a:lnTo>
                  <a:lnTo>
                    <a:pt x="7614706" y="6242146"/>
                  </a:lnTo>
                  <a:lnTo>
                    <a:pt x="1360629" y="0"/>
                  </a:lnTo>
                  <a:close/>
                </a:path>
              </a:pathLst>
            </a:custGeom>
            <a:solidFill>
              <a:srgbClr val="2E76A4"/>
            </a:solidFill>
          </p:spPr>
          <p:txBody>
            <a:bodyPr wrap="square" lIns="0" tIns="0" rIns="0" bIns="0" rtlCol="0"/>
            <a:lstStyle/>
            <a:p>
              <a:endParaRPr sz="1266"/>
            </a:p>
          </p:txBody>
        </p:sp>
        <p:sp>
          <p:nvSpPr>
            <p:cNvPr id="6" name="object 6"/>
            <p:cNvSpPr/>
            <p:nvPr/>
          </p:nvSpPr>
          <p:spPr>
            <a:xfrm>
              <a:off x="605214" y="1898942"/>
              <a:ext cx="5354241" cy="4389388"/>
            </a:xfrm>
            <a:custGeom>
              <a:avLst/>
              <a:gdLst/>
              <a:ahLst/>
              <a:cxnLst/>
              <a:rect l="l" t="t" r="r" b="b"/>
              <a:pathLst>
                <a:path w="7614920" h="6242684">
                  <a:moveTo>
                    <a:pt x="7614706" y="6242146"/>
                  </a:moveTo>
                  <a:lnTo>
                    <a:pt x="1360629" y="0"/>
                  </a:lnTo>
                  <a:lnTo>
                    <a:pt x="0" y="0"/>
                  </a:lnTo>
                  <a:lnTo>
                    <a:pt x="0" y="6242146"/>
                  </a:lnTo>
                  <a:lnTo>
                    <a:pt x="7614706" y="6242146"/>
                  </a:lnTo>
                  <a:close/>
                </a:path>
              </a:pathLst>
            </a:custGeom>
            <a:ln w="19050">
              <a:solidFill>
                <a:srgbClr val="5F6165"/>
              </a:solidFill>
            </a:ln>
          </p:spPr>
          <p:txBody>
            <a:bodyPr wrap="square" lIns="0" tIns="0" rIns="0" bIns="0" rtlCol="0"/>
            <a:lstStyle/>
            <a:p>
              <a:endParaRPr sz="1266"/>
            </a:p>
          </p:txBody>
        </p:sp>
        <p:sp>
          <p:nvSpPr>
            <p:cNvPr id="7" name="object 7"/>
            <p:cNvSpPr txBox="1"/>
            <p:nvPr/>
          </p:nvSpPr>
          <p:spPr>
            <a:xfrm>
              <a:off x="2687836" y="3483975"/>
              <a:ext cx="209848" cy="465192"/>
            </a:xfrm>
            <a:prstGeom prst="rect">
              <a:avLst/>
            </a:prstGeom>
          </p:spPr>
          <p:txBody>
            <a:bodyPr vert="horz" wrap="square" lIns="0" tIns="0" rIns="0" bIns="0" rtlCol="0">
              <a:spAutoFit/>
            </a:bodyPr>
            <a:lstStyle/>
            <a:p>
              <a:pPr marL="8929"/>
              <a:r>
                <a:rPr sz="3023" dirty="0">
                  <a:solidFill>
                    <a:srgbClr val="0000FF"/>
                  </a:solidFill>
                  <a:latin typeface="Arial"/>
                  <a:cs typeface="Arial"/>
                </a:rPr>
                <a:t>x</a:t>
              </a:r>
              <a:endParaRPr sz="3023">
                <a:latin typeface="Arial"/>
                <a:cs typeface="Arial"/>
              </a:endParaRPr>
            </a:p>
          </p:txBody>
        </p:sp>
        <p:sp>
          <p:nvSpPr>
            <p:cNvPr id="8" name="object 8"/>
            <p:cNvSpPr txBox="1"/>
            <p:nvPr/>
          </p:nvSpPr>
          <p:spPr>
            <a:xfrm>
              <a:off x="3321844" y="4046546"/>
              <a:ext cx="209848" cy="465192"/>
            </a:xfrm>
            <a:prstGeom prst="rect">
              <a:avLst/>
            </a:prstGeom>
          </p:spPr>
          <p:txBody>
            <a:bodyPr vert="horz" wrap="square" lIns="0" tIns="0" rIns="0" bIns="0" rtlCol="0">
              <a:spAutoFit/>
            </a:bodyPr>
            <a:lstStyle/>
            <a:p>
              <a:pPr marL="8929"/>
              <a:r>
                <a:rPr sz="3023" dirty="0">
                  <a:solidFill>
                    <a:srgbClr val="0000FF"/>
                  </a:solidFill>
                  <a:latin typeface="Arial"/>
                  <a:cs typeface="Arial"/>
                </a:rPr>
                <a:t>x</a:t>
              </a:r>
              <a:endParaRPr sz="3023">
                <a:latin typeface="Arial"/>
                <a:cs typeface="Arial"/>
              </a:endParaRPr>
            </a:p>
          </p:txBody>
        </p:sp>
        <p:sp>
          <p:nvSpPr>
            <p:cNvPr id="9" name="object 9"/>
            <p:cNvSpPr txBox="1"/>
            <p:nvPr/>
          </p:nvSpPr>
          <p:spPr>
            <a:xfrm>
              <a:off x="3955851" y="4635905"/>
              <a:ext cx="209848" cy="465192"/>
            </a:xfrm>
            <a:prstGeom prst="rect">
              <a:avLst/>
            </a:prstGeom>
          </p:spPr>
          <p:txBody>
            <a:bodyPr vert="horz" wrap="square" lIns="0" tIns="0" rIns="0" bIns="0" rtlCol="0">
              <a:spAutoFit/>
            </a:bodyPr>
            <a:lstStyle/>
            <a:p>
              <a:pPr marL="8929"/>
              <a:r>
                <a:rPr sz="3023" dirty="0">
                  <a:solidFill>
                    <a:srgbClr val="0000FF"/>
                  </a:solidFill>
                  <a:latin typeface="Arial"/>
                  <a:cs typeface="Arial"/>
                </a:rPr>
                <a:t>x</a:t>
              </a:r>
              <a:endParaRPr sz="3023">
                <a:latin typeface="Arial"/>
                <a:cs typeface="Arial"/>
              </a:endParaRPr>
            </a:p>
          </p:txBody>
        </p:sp>
        <p:sp>
          <p:nvSpPr>
            <p:cNvPr id="10" name="object 10"/>
            <p:cNvSpPr txBox="1"/>
            <p:nvPr/>
          </p:nvSpPr>
          <p:spPr>
            <a:xfrm>
              <a:off x="2634258" y="2512333"/>
              <a:ext cx="323701" cy="476156"/>
            </a:xfrm>
            <a:prstGeom prst="rect">
              <a:avLst/>
            </a:prstGeom>
          </p:spPr>
          <p:txBody>
            <a:bodyPr vert="horz" wrap="square" lIns="0" tIns="0" rIns="0" bIns="0" rtlCol="0">
              <a:spAutoFit/>
            </a:bodyPr>
            <a:lstStyle/>
            <a:p>
              <a:pPr marL="8929"/>
              <a:r>
                <a:rPr sz="3094" spc="-25" dirty="0">
                  <a:solidFill>
                    <a:srgbClr val="00FF00"/>
                  </a:solidFill>
                  <a:latin typeface="Arial"/>
                  <a:cs typeface="Arial"/>
                </a:rPr>
                <a:t>O</a:t>
              </a:r>
              <a:endParaRPr sz="3094">
                <a:latin typeface="Arial"/>
                <a:cs typeface="Arial"/>
              </a:endParaRPr>
            </a:p>
          </p:txBody>
        </p:sp>
        <p:sp>
          <p:nvSpPr>
            <p:cNvPr id="11" name="object 11"/>
            <p:cNvSpPr txBox="1"/>
            <p:nvPr/>
          </p:nvSpPr>
          <p:spPr>
            <a:xfrm>
              <a:off x="3893344" y="2262302"/>
              <a:ext cx="323701" cy="476156"/>
            </a:xfrm>
            <a:prstGeom prst="rect">
              <a:avLst/>
            </a:prstGeom>
          </p:spPr>
          <p:txBody>
            <a:bodyPr vert="horz" wrap="square" lIns="0" tIns="0" rIns="0" bIns="0" rtlCol="0">
              <a:spAutoFit/>
            </a:bodyPr>
            <a:lstStyle/>
            <a:p>
              <a:pPr marL="8929"/>
              <a:r>
                <a:rPr sz="3094" spc="-25" dirty="0">
                  <a:solidFill>
                    <a:srgbClr val="00FF00"/>
                  </a:solidFill>
                  <a:latin typeface="Arial"/>
                  <a:cs typeface="Arial"/>
                </a:rPr>
                <a:t>O</a:t>
              </a:r>
              <a:endParaRPr sz="3094">
                <a:latin typeface="Arial"/>
                <a:cs typeface="Arial"/>
              </a:endParaRPr>
            </a:p>
          </p:txBody>
        </p:sp>
        <p:sp>
          <p:nvSpPr>
            <p:cNvPr id="12" name="object 12"/>
            <p:cNvSpPr txBox="1"/>
            <p:nvPr/>
          </p:nvSpPr>
          <p:spPr>
            <a:xfrm>
              <a:off x="4822032" y="2994536"/>
              <a:ext cx="323701" cy="476156"/>
            </a:xfrm>
            <a:prstGeom prst="rect">
              <a:avLst/>
            </a:prstGeom>
          </p:spPr>
          <p:txBody>
            <a:bodyPr vert="horz" wrap="square" lIns="0" tIns="0" rIns="0" bIns="0" rtlCol="0">
              <a:spAutoFit/>
            </a:bodyPr>
            <a:lstStyle/>
            <a:p>
              <a:pPr marL="8929"/>
              <a:r>
                <a:rPr sz="3094" spc="-25" dirty="0">
                  <a:solidFill>
                    <a:srgbClr val="00FF00"/>
                  </a:solidFill>
                  <a:latin typeface="Arial"/>
                  <a:cs typeface="Arial"/>
                </a:rPr>
                <a:t>O</a:t>
              </a:r>
              <a:endParaRPr sz="3094">
                <a:latin typeface="Arial"/>
                <a:cs typeface="Arial"/>
              </a:endParaRPr>
            </a:p>
          </p:txBody>
        </p:sp>
        <p:sp>
          <p:nvSpPr>
            <p:cNvPr id="13" name="object 13"/>
            <p:cNvSpPr txBox="1"/>
            <p:nvPr/>
          </p:nvSpPr>
          <p:spPr>
            <a:xfrm>
              <a:off x="4741665" y="4164325"/>
              <a:ext cx="323701" cy="476156"/>
            </a:xfrm>
            <a:prstGeom prst="rect">
              <a:avLst/>
            </a:prstGeom>
          </p:spPr>
          <p:txBody>
            <a:bodyPr vert="horz" wrap="square" lIns="0" tIns="0" rIns="0" bIns="0" rtlCol="0">
              <a:spAutoFit/>
            </a:bodyPr>
            <a:lstStyle/>
            <a:p>
              <a:pPr marL="8929"/>
              <a:r>
                <a:rPr sz="3094" spc="-25" dirty="0">
                  <a:solidFill>
                    <a:srgbClr val="00FF00"/>
                  </a:solidFill>
                  <a:latin typeface="Arial"/>
                  <a:cs typeface="Arial"/>
                </a:rPr>
                <a:t>O</a:t>
              </a:r>
              <a:endParaRPr sz="3094">
                <a:latin typeface="Arial"/>
                <a:cs typeface="Arial"/>
              </a:endParaRPr>
            </a:p>
          </p:txBody>
        </p:sp>
        <p:sp>
          <p:nvSpPr>
            <p:cNvPr id="14" name="object 14"/>
            <p:cNvSpPr txBox="1"/>
            <p:nvPr/>
          </p:nvSpPr>
          <p:spPr>
            <a:xfrm>
              <a:off x="1866305" y="2824872"/>
              <a:ext cx="323701" cy="476156"/>
            </a:xfrm>
            <a:prstGeom prst="rect">
              <a:avLst/>
            </a:prstGeom>
          </p:spPr>
          <p:txBody>
            <a:bodyPr vert="horz" wrap="square" lIns="0" tIns="0" rIns="0" bIns="0" rtlCol="0">
              <a:spAutoFit/>
            </a:bodyPr>
            <a:lstStyle/>
            <a:p>
              <a:pPr marL="8929"/>
              <a:r>
                <a:rPr sz="3094" spc="-25" dirty="0">
                  <a:solidFill>
                    <a:srgbClr val="FF0000"/>
                  </a:solidFill>
                  <a:latin typeface="Arial"/>
                  <a:cs typeface="Arial"/>
                </a:rPr>
                <a:t>O</a:t>
              </a:r>
              <a:endParaRPr sz="3094">
                <a:latin typeface="Arial"/>
                <a:cs typeface="Arial"/>
              </a:endParaRPr>
            </a:p>
          </p:txBody>
        </p:sp>
        <p:sp>
          <p:nvSpPr>
            <p:cNvPr id="15" name="object 15"/>
            <p:cNvSpPr txBox="1"/>
            <p:nvPr/>
          </p:nvSpPr>
          <p:spPr>
            <a:xfrm>
              <a:off x="3723680" y="3528624"/>
              <a:ext cx="209848" cy="465192"/>
            </a:xfrm>
            <a:prstGeom prst="rect">
              <a:avLst/>
            </a:prstGeom>
          </p:spPr>
          <p:txBody>
            <a:bodyPr vert="horz" wrap="square" lIns="0" tIns="0" rIns="0" bIns="0" rtlCol="0">
              <a:spAutoFit/>
            </a:bodyPr>
            <a:lstStyle/>
            <a:p>
              <a:pPr marL="8929"/>
              <a:r>
                <a:rPr sz="3023" dirty="0">
                  <a:solidFill>
                    <a:srgbClr val="FF0000"/>
                  </a:solidFill>
                  <a:latin typeface="Arial"/>
                  <a:cs typeface="Arial"/>
                </a:rPr>
                <a:t>x</a:t>
              </a:r>
              <a:endParaRPr sz="3023">
                <a:latin typeface="Arial"/>
                <a:cs typeface="Arial"/>
              </a:endParaRPr>
            </a:p>
          </p:txBody>
        </p:sp>
      </p:grpSp>
    </p:spTree>
  </p:cSld>
  <p:clrMapOvr>
    <a:masterClrMapping/>
  </p:clrMapOvr>
</p:sld>
</file>

<file path=ppt/theme/theme1.xml><?xml version="1.0" encoding="utf-8"?>
<a:theme xmlns:a="http://schemas.openxmlformats.org/drawingml/2006/main" name="1_NSFC建设方案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研制报告Ver1.12">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defRPr kumimoji="0" lang="zh-CN" altLang="en-US" sz="2000" b="0" i="0" u="none" strike="noStrike" cap="none" normalizeH="0" baseline="0" smtClean="0">
            <a:ln>
              <a:noFill/>
            </a:ln>
            <a:solidFill>
              <a:schemeClr val="tx1"/>
            </a:solidFill>
            <a:effectLst/>
            <a:latin typeface="黑体" pitchFamily="49" charset="-122"/>
            <a:ea typeface="黑体" pitchFamily="49" charset="-122"/>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defRPr kumimoji="0" lang="zh-CN" altLang="en-US" sz="2000" b="0" i="0" u="none" strike="noStrike" cap="none" normalizeH="0" baseline="0" smtClean="0">
            <a:ln>
              <a:noFill/>
            </a:ln>
            <a:solidFill>
              <a:schemeClr val="tx1"/>
            </a:solidFill>
            <a:effectLst/>
            <a:latin typeface="黑体" pitchFamily="49" charset="-122"/>
            <a:ea typeface="黑体" pitchFamily="49" charset="-122"/>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normAutofit fontScale="85000" lnSpcReduction="10000"/>
      </a:bodyPr>
      <a:lstStyle>
        <a:defPPr>
          <a:defRPr sz="2400" dirty="0" smtClean="0">
            <a:solidFill>
              <a:sysClr val="windowText" lastClr="000000"/>
            </a:solidFill>
            <a:latin typeface="Times New Roman" pitchFamily="18" charset="0"/>
            <a:cs typeface="Times New Roman" pitchFamily="18" charset="0"/>
          </a:defRPr>
        </a:defPPr>
      </a:lstStyle>
    </a:txDef>
  </a:objectDefaults>
  <a:extraClrSchemeLst>
    <a:extraClrScheme>
      <a:clrScheme name="研制报告Ver1.12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研制报告Ver1.12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研制报告Ver1.12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研制报告Ver1.12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研制报告Ver1.12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研制报告Ver1.12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研制报告Ver1.12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研制报告Ver1.12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研制报告Ver1.12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NSFC建设方案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研制报告Ver1.12">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defRPr kumimoji="0" lang="zh-CN" altLang="en-US" sz="2000" b="0" i="0" u="none" strike="noStrike" cap="none" normalizeH="0" baseline="0" smtClean="0">
            <a:ln>
              <a:noFill/>
            </a:ln>
            <a:solidFill>
              <a:schemeClr val="tx1"/>
            </a:solidFill>
            <a:effectLst/>
            <a:latin typeface="黑体" pitchFamily="49" charset="-122"/>
            <a:ea typeface="黑体" pitchFamily="49" charset="-122"/>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defRPr kumimoji="0" lang="zh-CN" altLang="en-US" sz="2000" b="0" i="0" u="none" strike="noStrike" cap="none" normalizeH="0" baseline="0" smtClean="0">
            <a:ln>
              <a:noFill/>
            </a:ln>
            <a:solidFill>
              <a:schemeClr val="tx1"/>
            </a:solidFill>
            <a:effectLst/>
            <a:latin typeface="黑体" pitchFamily="49" charset="-122"/>
            <a:ea typeface="黑体" pitchFamily="49" charset="-122"/>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normAutofit fontScale="85000" lnSpcReduction="10000"/>
      </a:bodyPr>
      <a:lstStyle>
        <a:defPPr>
          <a:defRPr sz="2400" dirty="0" smtClean="0">
            <a:solidFill>
              <a:sysClr val="windowText" lastClr="000000"/>
            </a:solidFill>
            <a:latin typeface="Times New Roman" pitchFamily="18" charset="0"/>
            <a:cs typeface="Times New Roman" pitchFamily="18" charset="0"/>
          </a:defRPr>
        </a:defPPr>
      </a:lstStyle>
    </a:txDef>
  </a:objectDefaults>
  <a:extraClrSchemeLst>
    <a:extraClrScheme>
      <a:clrScheme name="研制报告Ver1.12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研制报告Ver1.12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研制报告Ver1.12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研制报告Ver1.12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研制报告Ver1.12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研制报告Ver1.12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研制报告Ver1.12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研制报告Ver1.12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研制报告Ver1.12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7796</TotalTime>
  <Words>2723</Words>
  <Application>Microsoft Office PowerPoint</Application>
  <PresentationFormat>全屏显示(4:3)</PresentationFormat>
  <Paragraphs>530</Paragraphs>
  <Slides>79</Slides>
  <Notes>10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79</vt:i4>
      </vt:variant>
    </vt:vector>
  </HeadingPairs>
  <TitlesOfParts>
    <vt:vector size="95" baseType="lpstr">
      <vt:lpstr>Euclid</vt:lpstr>
      <vt:lpstr>Microsoft JhengHei</vt:lpstr>
      <vt:lpstr>Noto Sans</vt:lpstr>
      <vt:lpstr>黑体</vt:lpstr>
      <vt:lpstr>Arial</vt:lpstr>
      <vt:lpstr>Arial Narrow</vt:lpstr>
      <vt:lpstr>Calibri</vt:lpstr>
      <vt:lpstr>Cambria Math</vt:lpstr>
      <vt:lpstr>Courier New</vt:lpstr>
      <vt:lpstr>Helvetica</vt:lpstr>
      <vt:lpstr>Times New Roman</vt:lpstr>
      <vt:lpstr>Trebuchet MS</vt:lpstr>
      <vt:lpstr>Verdana</vt:lpstr>
      <vt:lpstr>Wingdings</vt:lpstr>
      <vt:lpstr>1_NSFC建设方案主题</vt:lpstr>
      <vt:lpstr>2_NSFC建设方案主题</vt:lpstr>
      <vt:lpstr>Two Clouds over the Modern AI</vt:lpstr>
      <vt:lpstr>Two Clouds over the Modern AI</vt:lpstr>
      <vt:lpstr>1. Adversarial Training</vt:lpstr>
      <vt:lpstr>Adversarial Training</vt:lpstr>
      <vt:lpstr>Neural nets are so fragile</vt:lpstr>
      <vt:lpstr>Small inter-class distances</vt:lpstr>
      <vt:lpstr>Adversarial Training</vt:lpstr>
      <vt:lpstr>Adversarial Training</vt:lpstr>
      <vt:lpstr>Adversarial Training</vt:lpstr>
      <vt:lpstr>Modern deep nets are very piecewise linear</vt:lpstr>
      <vt:lpstr>How to attack?</vt:lpstr>
      <vt:lpstr>Loss Function for Attack</vt:lpstr>
      <vt:lpstr>Constraint</vt:lpstr>
      <vt:lpstr>How to Attack </vt:lpstr>
      <vt:lpstr>Catastrophe</vt:lpstr>
      <vt:lpstr>Catastrophe</vt:lpstr>
      <vt:lpstr>Catastrophe</vt:lpstr>
      <vt:lpstr>Catastrophe</vt:lpstr>
      <vt:lpstr>Catastrophe</vt:lpstr>
      <vt:lpstr>Adversarial Attacks on RL</vt:lpstr>
      <vt:lpstr>Adversarial Reprogramming </vt:lpstr>
      <vt:lpstr>Adversarial transformation networks</vt:lpstr>
      <vt:lpstr>PowerPoint 演示文稿</vt:lpstr>
      <vt:lpstr>Clever Hans</vt:lpstr>
      <vt:lpstr>Adversarial Training</vt:lpstr>
      <vt:lpstr>Adversarial Training</vt:lpstr>
      <vt:lpstr>Defense</vt:lpstr>
      <vt:lpstr>Defense </vt:lpstr>
      <vt:lpstr>Passive Defense </vt:lpstr>
      <vt:lpstr>PowerPoint 演示文稿</vt:lpstr>
      <vt:lpstr>Passive Defense </vt:lpstr>
      <vt:lpstr>Randomization at Inference Phase</vt:lpstr>
      <vt:lpstr>Proactive Defense </vt:lpstr>
      <vt:lpstr>Proactive Defense </vt:lpstr>
      <vt:lpstr>Gradient Masking</vt:lpstr>
      <vt:lpstr>Adversarial Attack Toolbox</vt:lpstr>
      <vt:lpstr>Adversarial Training in NLP</vt:lpstr>
      <vt:lpstr>DeepWordBug</vt:lpstr>
      <vt:lpstr>Metric measures in text</vt:lpstr>
      <vt:lpstr>Datasets in Text</vt:lpstr>
      <vt:lpstr>Attack methods for text classification</vt:lpstr>
      <vt:lpstr>Virtual Adversarial Training</vt:lpstr>
      <vt:lpstr>Virtual Adversarial Training</vt:lpstr>
      <vt:lpstr>2. Biases</vt:lpstr>
      <vt:lpstr>Image Annotation</vt:lpstr>
      <vt:lpstr>What do you see?</vt:lpstr>
      <vt:lpstr>What do you see?</vt:lpstr>
      <vt:lpstr>What do you see?</vt:lpstr>
      <vt:lpstr>What do you see?</vt:lpstr>
      <vt:lpstr>Prototype Theory</vt:lpstr>
      <vt:lpstr>How could this be?</vt:lpstr>
      <vt:lpstr>Training Data Bias</vt:lpstr>
      <vt:lpstr>Biases everywhere</vt:lpstr>
      <vt:lpstr>Human Reporting Bias</vt:lpstr>
      <vt:lpstr>Selection Bias</vt:lpstr>
      <vt:lpstr>Out-group homogeneity bias</vt:lpstr>
      <vt:lpstr>Biased Data Representation</vt:lpstr>
      <vt:lpstr>Biased Labels</vt:lpstr>
      <vt:lpstr>Confirmation bias</vt:lpstr>
      <vt:lpstr>Overgeneralization</vt:lpstr>
      <vt:lpstr>Correlation fallacy</vt:lpstr>
      <vt:lpstr>Automation bias</vt:lpstr>
      <vt:lpstr>Bias “Laundering”</vt:lpstr>
      <vt:lpstr>BIAS = BAD ??</vt:lpstr>
      <vt:lpstr>PowerPoint 演示文稿</vt:lpstr>
      <vt:lpstr>Predicting Future Criminal Behavior</vt:lpstr>
      <vt:lpstr>Predicting Sentencing</vt:lpstr>
      <vt:lpstr>Predicting Criminality</vt:lpstr>
      <vt:lpstr>Predicting Homosexuality</vt:lpstr>
      <vt:lpstr>Predicting Homosexuality</vt:lpstr>
      <vt:lpstr>Measuring Algorithmic Bias</vt:lpstr>
      <vt:lpstr>Evaluate for Fairness &amp; Inclusion</vt:lpstr>
      <vt:lpstr>Tradeoffs between FP and FN</vt:lpstr>
      <vt:lpstr>Tradeoffs between FP and FN</vt:lpstr>
      <vt:lpstr>AI Can Unintentionally Lead to Unjust Outcomes</vt:lpstr>
      <vt:lpstr>Things we can do</vt:lpstr>
      <vt:lpstr>Data Really, Really Matters</vt:lpstr>
      <vt:lpstr>Bias Mitigation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环境/场景适应的跨媒体综合推理 指南方向：智能自主运动体</dc:title>
  <dc:creator>dell</dc:creator>
  <cp:lastModifiedBy>Siliang Tang</cp:lastModifiedBy>
  <cp:revision>897</cp:revision>
  <dcterms:created xsi:type="dcterms:W3CDTF">2017-11-09T01:05:16Z</dcterms:created>
  <dcterms:modified xsi:type="dcterms:W3CDTF">2019-06-30T06:38:52Z</dcterms:modified>
</cp:coreProperties>
</file>